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324" r:id="rId2"/>
    <p:sldId id="343" r:id="rId3"/>
    <p:sldId id="344" r:id="rId4"/>
    <p:sldId id="349" r:id="rId5"/>
    <p:sldId id="352" r:id="rId6"/>
    <p:sldId id="339" r:id="rId7"/>
    <p:sldId id="346" r:id="rId8"/>
    <p:sldId id="347" r:id="rId9"/>
    <p:sldId id="353" r:id="rId10"/>
    <p:sldId id="348" r:id="rId11"/>
    <p:sldId id="351" r:id="rId12"/>
    <p:sldId id="338" r:id="rId13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rin" initials="k" lastIdx="14" clrIdx="0">
    <p:extLst>
      <p:ext uri="{19B8F6BF-5375-455C-9EA6-DF929625EA0E}">
        <p15:presenceInfo xmlns:p15="http://schemas.microsoft.com/office/powerpoint/2012/main" userId="katrin" providerId="None"/>
      </p:ext>
    </p:extLst>
  </p:cmAuthor>
  <p:cmAuthor id="2" name="Marie-Sophie Eilers" initials="ME" lastIdx="7" clrIdx="1"/>
  <p:cmAuthor id="3" name="Andrés Saravia" initials="AS" lastIdx="4" clrIdx="2">
    <p:extLst>
      <p:ext uri="{19B8F6BF-5375-455C-9EA6-DF929625EA0E}">
        <p15:presenceInfo xmlns:p15="http://schemas.microsoft.com/office/powerpoint/2012/main" userId="7575b14c4471903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009ED4"/>
    <a:srgbClr val="000004"/>
    <a:srgbClr val="000003"/>
    <a:srgbClr val="000002"/>
    <a:srgbClr val="000001"/>
    <a:srgbClr val="000000"/>
    <a:srgbClr val="FFFFFF"/>
    <a:srgbClr val="FFFFFB"/>
    <a:srgbClr val="FFFF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8205" autoAdjust="0"/>
  </p:normalViewPr>
  <p:slideViewPr>
    <p:cSldViewPr snapToGrid="0">
      <p:cViewPr varScale="1">
        <p:scale>
          <a:sx n="115" d="100"/>
          <a:sy n="115" d="100"/>
        </p:scale>
        <p:origin x="372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CE2070-EB2B-4B9F-9C44-CF43310E9436}" type="datetimeFigureOut">
              <a:rPr lang="de-DE" smtClean="0"/>
              <a:t>17.03.2025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1473C7-5A2E-4EF8-B833-FEA47ADE1C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6949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1473C7-5A2E-4EF8-B833-FEA47ADE1CEF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1348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F895320A-CF3A-4CC2-987E-EBC65BD3B04E}"/>
              </a:ext>
            </a:extLst>
          </p:cNvPr>
          <p:cNvSpPr/>
          <p:nvPr userDrawn="1"/>
        </p:nvSpPr>
        <p:spPr>
          <a:xfrm>
            <a:off x="5528374" y="360001"/>
            <a:ext cx="6298163" cy="61523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0EC01405-0646-4604-A818-0526B5DF910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2707158" cy="1070301"/>
          </a:xfrm>
          <a:prstGeom prst="rect">
            <a:avLst/>
          </a:prstGeom>
        </p:spPr>
      </p:pic>
      <p:sp>
        <p:nvSpPr>
          <p:cNvPr id="13" name="Titel 1">
            <a:extLst>
              <a:ext uri="{FF2B5EF4-FFF2-40B4-BE49-F238E27FC236}">
                <a16:creationId xmlns:a16="http://schemas.microsoft.com/office/drawing/2014/main" id="{41B66C1A-1D3C-4538-8032-F310B874B1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64840" y="752474"/>
            <a:ext cx="5629276" cy="3209925"/>
          </a:xfrm>
        </p:spPr>
        <p:txBody>
          <a:bodyPr anchor="b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15" name="Untertitel 2">
            <a:extLst>
              <a:ext uri="{FF2B5EF4-FFF2-40B4-BE49-F238E27FC236}">
                <a16:creationId xmlns:a16="http://schemas.microsoft.com/office/drawing/2014/main" id="{DD431711-8980-44D7-8FC5-78F781A857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64840" y="4457700"/>
            <a:ext cx="5629276" cy="184785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DE" dirty="0"/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FE528FDF-D319-4BB6-8CC3-30F3660585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540000" y="4457700"/>
            <a:ext cx="3946275" cy="1847850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1800" b="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7" name="Rectangle 10">
            <a:extLst>
              <a:ext uri="{FF2B5EF4-FFF2-40B4-BE49-F238E27FC236}">
                <a16:creationId xmlns:a16="http://schemas.microsoft.com/office/drawing/2014/main" id="{F896148B-5136-4857-8566-F264330DA3AF}"/>
              </a:ext>
            </a:extLst>
          </p:cNvPr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>
            <a:off x="10687050" y="752474"/>
            <a:ext cx="807066" cy="807066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80000" tIns="180000" rIns="180000" bIns="180000" anchor="t" anchorCtr="0"/>
          <a:lstStyle>
            <a:lvl1pPr algn="ctr">
              <a:spcBef>
                <a:spcPct val="20000"/>
              </a:spcBef>
              <a:buClr>
                <a:srgbClr val="00467D"/>
              </a:buClr>
              <a:defRPr sz="2000">
                <a:solidFill>
                  <a:schemeClr val="tx1"/>
                </a:solidFill>
                <a:latin typeface="Myriad Pro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rgbClr val="00467D"/>
              </a:buClr>
              <a:defRPr sz="2000">
                <a:solidFill>
                  <a:schemeClr val="tx1"/>
                </a:solidFill>
                <a:latin typeface="Myriad Pro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rgbClr val="00467D"/>
              </a:buClr>
              <a:defRPr sz="2000">
                <a:solidFill>
                  <a:schemeClr val="tx1"/>
                </a:solidFill>
                <a:latin typeface="Myriad Pro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rgbClr val="00467D"/>
              </a:buClr>
              <a:defRPr sz="2000">
                <a:solidFill>
                  <a:schemeClr val="tx1"/>
                </a:solidFill>
                <a:latin typeface="Myriad Pro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rgbClr val="00467D"/>
              </a:buClr>
              <a:defRPr sz="2000">
                <a:solidFill>
                  <a:schemeClr val="tx1"/>
                </a:solidFill>
                <a:latin typeface="Myriad Pro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7D"/>
              </a:buClr>
              <a:defRPr sz="2000">
                <a:solidFill>
                  <a:schemeClr val="tx1"/>
                </a:solidFill>
                <a:latin typeface="Myriad Pro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7D"/>
              </a:buClr>
              <a:defRPr sz="2000">
                <a:solidFill>
                  <a:schemeClr val="tx1"/>
                </a:solidFill>
                <a:latin typeface="Myriad Pro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7D"/>
              </a:buClr>
              <a:defRPr sz="2000">
                <a:solidFill>
                  <a:schemeClr val="tx1"/>
                </a:solidFill>
                <a:latin typeface="Myriad Pro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7D"/>
              </a:buClr>
              <a:defRPr sz="2000">
                <a:solidFill>
                  <a:schemeClr val="tx1"/>
                </a:solidFill>
                <a:latin typeface="Myriad Pro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Tx/>
            </a:pPr>
            <a:endParaRPr lang="de-DE" altLang="de-DE" sz="2400" dirty="0">
              <a:solidFill>
                <a:srgbClr val="D4F9ED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29A651D2-E79D-4EA7-93BA-2BCE7EEEE22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904508" y="5682175"/>
            <a:ext cx="623866" cy="81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029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AF277F0-D619-425C-8C9F-8B81D869F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89475" y="6423025"/>
            <a:ext cx="550800" cy="273600"/>
          </a:xfrm>
          <a:prstGeom prst="rect">
            <a:avLst/>
          </a:prstGeom>
        </p:spPr>
        <p:txBody>
          <a:bodyPr/>
          <a:lstStyle/>
          <a:p>
            <a:fld id="{5466DDEF-6F62-4E10-A7D9-534B7EFA16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6477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AF277F0-D619-425C-8C9F-8B81D869F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89475" y="6423025"/>
            <a:ext cx="550800" cy="273600"/>
          </a:xfrm>
          <a:prstGeom prst="rect">
            <a:avLst/>
          </a:prstGeom>
        </p:spPr>
        <p:txBody>
          <a:bodyPr/>
          <a:lstStyle/>
          <a:p>
            <a:fld id="{5466DDEF-6F62-4E10-A7D9-534B7EFA16E6}" type="slidenum">
              <a:rPr lang="de-DE" smtClean="0"/>
              <a:t>‹Nr.›</a:t>
            </a:fld>
            <a:endParaRPr lang="de-DE"/>
          </a:p>
        </p:txBody>
      </p:sp>
      <p:sp>
        <p:nvSpPr>
          <p:cNvPr id="16" name="Inhaltsplatzhalter 2">
            <a:extLst>
              <a:ext uri="{FF2B5EF4-FFF2-40B4-BE49-F238E27FC236}">
                <a16:creationId xmlns:a16="http://schemas.microsoft.com/office/drawing/2014/main" id="{B2044EDA-DEE1-4129-99ED-86908F5C5D39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20000" y="2353682"/>
            <a:ext cx="5220000" cy="4069343"/>
          </a:xfrm>
        </p:spPr>
        <p:txBody>
          <a:bodyPr/>
          <a:lstStyle>
            <a:lvl1pPr>
              <a:spcAft>
                <a:spcPts val="1000"/>
              </a:spcAft>
              <a:defRPr>
                <a:solidFill>
                  <a:schemeClr val="tx1"/>
                </a:solidFill>
              </a:defRPr>
            </a:lvl1pPr>
            <a:lvl2pPr>
              <a:spcAft>
                <a:spcPts val="1000"/>
              </a:spcAft>
              <a:defRPr>
                <a:solidFill>
                  <a:schemeClr val="tx1"/>
                </a:solidFill>
              </a:defRPr>
            </a:lvl2pPr>
            <a:lvl3pPr>
              <a:spcAft>
                <a:spcPts val="1000"/>
              </a:spcAft>
              <a:defRPr>
                <a:solidFill>
                  <a:schemeClr val="tx1"/>
                </a:solidFill>
              </a:defRPr>
            </a:lvl3pPr>
            <a:lvl4pPr>
              <a:spcAft>
                <a:spcPts val="1000"/>
              </a:spcAft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DDC0BAB6-0564-46CC-9E42-61CD026A7C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9300" y="2353682"/>
            <a:ext cx="5220000" cy="4069343"/>
          </a:xfrm>
        </p:spPr>
        <p:txBody>
          <a:bodyPr/>
          <a:lstStyle>
            <a:lvl1pPr>
              <a:spcAft>
                <a:spcPts val="1000"/>
              </a:spcAft>
              <a:defRPr>
                <a:solidFill>
                  <a:schemeClr val="tx1"/>
                </a:solidFill>
              </a:defRPr>
            </a:lvl1pPr>
            <a:lvl2pPr>
              <a:spcAft>
                <a:spcPts val="1000"/>
              </a:spcAft>
              <a:defRPr>
                <a:solidFill>
                  <a:schemeClr val="tx1"/>
                </a:solidFill>
              </a:defRPr>
            </a:lvl2pPr>
            <a:lvl3pPr>
              <a:spcAft>
                <a:spcPts val="1000"/>
              </a:spcAft>
              <a:defRPr>
                <a:solidFill>
                  <a:schemeClr val="tx1"/>
                </a:solidFill>
              </a:defRPr>
            </a:lvl3pPr>
            <a:lvl4pPr>
              <a:spcAft>
                <a:spcPts val="1000"/>
              </a:spcAft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464E478F-EAF8-4BA7-97E2-80F4975BE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1044000"/>
            <a:ext cx="10800000" cy="63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0BD4BD03-9EFB-4AF2-BE90-F1B85573A080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720001" y="1769496"/>
            <a:ext cx="10812892" cy="429204"/>
          </a:xfrm>
        </p:spPr>
        <p:txBody>
          <a:bodyPr>
            <a:noAutofit/>
          </a:bodyPr>
          <a:lstStyle>
            <a:lvl1pPr marL="18000" indent="0">
              <a:lnSpc>
                <a:spcPct val="100000"/>
              </a:lnSpc>
              <a:spcAft>
                <a:spcPts val="0"/>
              </a:spcAft>
              <a:buFontTx/>
              <a:buNone/>
              <a:defRPr sz="2800">
                <a:solidFill>
                  <a:schemeClr val="accent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432000" indent="0">
              <a:lnSpc>
                <a:spcPct val="100000"/>
              </a:lnSpc>
              <a:spcAft>
                <a:spcPts val="0"/>
              </a:spcAft>
              <a:buFontTx/>
              <a:buNone/>
              <a:defRPr/>
            </a:lvl2pPr>
            <a:lvl3pPr marL="909000" indent="0">
              <a:lnSpc>
                <a:spcPct val="100000"/>
              </a:lnSpc>
              <a:spcAft>
                <a:spcPts val="0"/>
              </a:spcAft>
              <a:buFontTx/>
              <a:buNone/>
              <a:defRPr/>
            </a:lvl3pPr>
            <a:lvl4pPr marL="1384200" indent="0">
              <a:lnSpc>
                <a:spcPct val="100000"/>
              </a:lnSpc>
              <a:spcAft>
                <a:spcPts val="0"/>
              </a:spcAft>
              <a:buFontTx/>
              <a:buNone/>
              <a:defRPr/>
            </a:lvl4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850972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88D09B-695F-4B3E-8E4E-084C4F2B8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D9C49DD-8B38-424F-B8CF-9807DF2C47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20000" y="1907999"/>
            <a:ext cx="5220000" cy="4515025"/>
          </a:xfrm>
        </p:spPr>
        <p:txBody>
          <a:bodyPr>
            <a:normAutofit/>
          </a:bodyPr>
          <a:lstStyle>
            <a:lvl1pPr marL="36000" indent="0">
              <a:lnSpc>
                <a:spcPct val="110000"/>
              </a:lnSpc>
              <a:spcAft>
                <a:spcPts val="1000"/>
              </a:spcAft>
              <a:buFontTx/>
              <a:buNone/>
              <a:defRPr sz="24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0B6254C-4889-4504-BB8A-03E7C01CD0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9300" y="1907999"/>
            <a:ext cx="5220000" cy="4515025"/>
          </a:xfrm>
        </p:spPr>
        <p:txBody>
          <a:bodyPr>
            <a:normAutofit/>
          </a:bodyPr>
          <a:lstStyle>
            <a:lvl1pPr marL="36000" indent="0">
              <a:lnSpc>
                <a:spcPct val="110000"/>
              </a:lnSpc>
              <a:spcAft>
                <a:spcPts val="1000"/>
              </a:spcAft>
              <a:buFontTx/>
              <a:buNone/>
              <a:defRPr sz="24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C612862-3FB0-413E-9337-D628C5157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89475" y="6423025"/>
            <a:ext cx="550800" cy="273600"/>
          </a:xfrm>
          <a:prstGeom prst="rect">
            <a:avLst/>
          </a:prstGeom>
        </p:spPr>
        <p:txBody>
          <a:bodyPr/>
          <a:lstStyle/>
          <a:p>
            <a:fld id="{5466DDEF-6F62-4E10-A7D9-534B7EFA16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80341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19F4E97-5E0F-4117-8481-517CA622A2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29473" y="1043999"/>
            <a:ext cx="7560000" cy="5343424"/>
          </a:xfrm>
        </p:spPr>
        <p:txBody>
          <a:bodyPr/>
          <a:lstStyle>
            <a:lvl1pPr>
              <a:spcAft>
                <a:spcPts val="1000"/>
              </a:spcAft>
              <a:defRPr sz="3200">
                <a:solidFill>
                  <a:schemeClr val="tx1"/>
                </a:solidFill>
              </a:defRPr>
            </a:lvl1pPr>
            <a:lvl2pPr>
              <a:spcAft>
                <a:spcPts val="1000"/>
              </a:spcAft>
              <a:defRPr sz="2800">
                <a:solidFill>
                  <a:schemeClr val="tx1"/>
                </a:solidFill>
              </a:defRPr>
            </a:lvl2pPr>
            <a:lvl3pPr>
              <a:spcAft>
                <a:spcPts val="1000"/>
              </a:spcAft>
              <a:defRPr sz="2400">
                <a:solidFill>
                  <a:schemeClr val="tx1"/>
                </a:solidFill>
              </a:defRPr>
            </a:lvl3pPr>
            <a:lvl4pPr>
              <a:spcAft>
                <a:spcPts val="1000"/>
              </a:spcAft>
              <a:defRPr sz="2000">
                <a:solidFill>
                  <a:schemeClr val="tx1"/>
                </a:solidFill>
              </a:defRPr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0208627-D58B-46FD-B5A5-1074537F2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2526" y="2400299"/>
            <a:ext cx="2878873" cy="398712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Aft>
                <a:spcPts val="800"/>
              </a:spcAft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E677EE6-4412-4748-BA7A-3FBA60B9F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89475" y="6423025"/>
            <a:ext cx="550800" cy="273600"/>
          </a:xfrm>
          <a:prstGeom prst="rect">
            <a:avLst/>
          </a:prstGeom>
        </p:spPr>
        <p:txBody>
          <a:bodyPr/>
          <a:lstStyle/>
          <a:p>
            <a:fld id="{5466DDEF-6F62-4E10-A7D9-534B7EFA16E6}" type="slidenum">
              <a:rPr lang="de-DE" smtClean="0"/>
              <a:t>‹Nr.›</a:t>
            </a:fld>
            <a:endParaRPr lang="de-DE"/>
          </a:p>
        </p:txBody>
      </p:sp>
      <p:sp>
        <p:nvSpPr>
          <p:cNvPr id="13" name="Titel 1">
            <a:extLst>
              <a:ext uri="{FF2B5EF4-FFF2-40B4-BE49-F238E27FC236}">
                <a16:creationId xmlns:a16="http://schemas.microsoft.com/office/drawing/2014/main" id="{3041ADEF-4C3D-4E37-BD64-4F0180348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1" y="1043999"/>
            <a:ext cx="2866794" cy="1159479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95019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8710AC-C681-4920-8FBC-B57443E84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FA6EA72-BF9F-4356-8531-C5E78C888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907999"/>
            <a:ext cx="10800000" cy="4515025"/>
          </a:xfrm>
        </p:spPr>
        <p:txBody>
          <a:bodyPr/>
          <a:lstStyle>
            <a:lvl1pPr>
              <a:lnSpc>
                <a:spcPct val="110000"/>
              </a:lnSpc>
              <a:spcAft>
                <a:spcPts val="1000"/>
              </a:spcAft>
              <a:defRPr/>
            </a:lvl1pPr>
            <a:lvl2pPr>
              <a:lnSpc>
                <a:spcPct val="110000"/>
              </a:lnSpc>
              <a:spcAft>
                <a:spcPts val="1000"/>
              </a:spcAft>
              <a:defRPr/>
            </a:lvl2pPr>
            <a:lvl3pPr>
              <a:lnSpc>
                <a:spcPct val="110000"/>
              </a:lnSpc>
              <a:spcAft>
                <a:spcPts val="1000"/>
              </a:spcAft>
              <a:defRPr/>
            </a:lvl3pPr>
            <a:lvl4pPr>
              <a:lnSpc>
                <a:spcPct val="110000"/>
              </a:lnSpc>
              <a:spcAft>
                <a:spcPts val="1000"/>
              </a:spcAft>
              <a:defRPr/>
            </a:lvl4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871BA0-505C-4759-BD55-2D6E43C96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89475" y="6423025"/>
            <a:ext cx="550800" cy="273600"/>
          </a:xfrm>
          <a:prstGeom prst="rect">
            <a:avLst/>
          </a:prstGeom>
        </p:spPr>
        <p:txBody>
          <a:bodyPr/>
          <a:lstStyle/>
          <a:p>
            <a:fld id="{5466DDEF-6F62-4E10-A7D9-534B7EFA16E6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68064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CCA15FC-261A-43DC-9136-7C3FDBFE0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89475" y="6423025"/>
            <a:ext cx="550800" cy="273600"/>
          </a:xfrm>
          <a:prstGeom prst="rect">
            <a:avLst/>
          </a:prstGeom>
        </p:spPr>
        <p:txBody>
          <a:bodyPr/>
          <a:lstStyle/>
          <a:p>
            <a:fld id="{5466DDEF-6F62-4E10-A7D9-534B7EFA16E6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Titel 1">
            <a:extLst>
              <a:ext uri="{FF2B5EF4-FFF2-40B4-BE49-F238E27FC236}">
                <a16:creationId xmlns:a16="http://schemas.microsoft.com/office/drawing/2014/main" id="{890A06A1-3AFE-4775-8FE6-6D8523615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1044000"/>
            <a:ext cx="10800000" cy="63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10FAE09D-08D4-40D1-8C78-F66BD05329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2353682"/>
            <a:ext cx="10799999" cy="4069343"/>
          </a:xfrm>
        </p:spPr>
        <p:txBody>
          <a:bodyPr/>
          <a:lstStyle>
            <a:lvl1pPr>
              <a:spcAft>
                <a:spcPts val="1000"/>
              </a:spcAft>
              <a:defRPr>
                <a:solidFill>
                  <a:schemeClr val="tx1"/>
                </a:solidFill>
              </a:defRPr>
            </a:lvl1pPr>
            <a:lvl2pPr>
              <a:spcAft>
                <a:spcPts val="1000"/>
              </a:spcAft>
              <a:defRPr>
                <a:solidFill>
                  <a:schemeClr val="tx1"/>
                </a:solidFill>
              </a:defRPr>
            </a:lvl2pPr>
            <a:lvl3pPr>
              <a:spcAft>
                <a:spcPts val="1000"/>
              </a:spcAft>
              <a:defRPr>
                <a:solidFill>
                  <a:schemeClr val="tx1"/>
                </a:solidFill>
              </a:defRPr>
            </a:lvl3pPr>
            <a:lvl4pPr>
              <a:spcAft>
                <a:spcPts val="1000"/>
              </a:spcAft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13" name="Inhaltsplatzhalter 2">
            <a:extLst>
              <a:ext uri="{FF2B5EF4-FFF2-40B4-BE49-F238E27FC236}">
                <a16:creationId xmlns:a16="http://schemas.microsoft.com/office/drawing/2014/main" id="{E8B56EBD-B0B3-467B-9CEC-AAA8E5FA195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720001" y="1769496"/>
            <a:ext cx="10812892" cy="429204"/>
          </a:xfrm>
        </p:spPr>
        <p:txBody>
          <a:bodyPr>
            <a:noAutofit/>
          </a:bodyPr>
          <a:lstStyle>
            <a:lvl1pPr marL="18000" indent="0">
              <a:lnSpc>
                <a:spcPct val="100000"/>
              </a:lnSpc>
              <a:spcAft>
                <a:spcPts val="0"/>
              </a:spcAft>
              <a:buFontTx/>
              <a:buNone/>
              <a:defRPr sz="2800">
                <a:solidFill>
                  <a:schemeClr val="accent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432000" indent="0">
              <a:lnSpc>
                <a:spcPct val="100000"/>
              </a:lnSpc>
              <a:spcAft>
                <a:spcPts val="0"/>
              </a:spcAft>
              <a:buFontTx/>
              <a:buNone/>
              <a:defRPr/>
            </a:lvl2pPr>
            <a:lvl3pPr marL="909000" indent="0">
              <a:lnSpc>
                <a:spcPct val="100000"/>
              </a:lnSpc>
              <a:spcAft>
                <a:spcPts val="0"/>
              </a:spcAft>
              <a:buFontTx/>
              <a:buNone/>
              <a:defRPr/>
            </a:lvl3pPr>
            <a:lvl4pPr marL="1384200" indent="0">
              <a:lnSpc>
                <a:spcPct val="100000"/>
              </a:lnSpc>
              <a:spcAft>
                <a:spcPts val="0"/>
              </a:spcAft>
              <a:buFontTx/>
              <a:buNone/>
              <a:defRPr/>
            </a:lvl4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954162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8710AC-C681-4920-8FBC-B57443E84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FA6EA72-BF9F-4356-8531-C5E78C888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0000" y="1907999"/>
            <a:ext cx="7560000" cy="4515025"/>
          </a:xfrm>
        </p:spPr>
        <p:txBody>
          <a:bodyPr/>
          <a:lstStyle>
            <a:lvl1pPr>
              <a:spcAft>
                <a:spcPts val="1000"/>
              </a:spcAft>
              <a:defRPr/>
            </a:lvl1pPr>
            <a:lvl2pPr>
              <a:spcAft>
                <a:spcPts val="1000"/>
              </a:spcAft>
              <a:defRPr/>
            </a:lvl2pPr>
            <a:lvl3pPr>
              <a:spcAft>
                <a:spcPts val="1000"/>
              </a:spcAft>
              <a:defRPr/>
            </a:lvl3pPr>
            <a:lvl4pPr>
              <a:spcAft>
                <a:spcPts val="1000"/>
              </a:spcAft>
              <a:defRPr/>
            </a:lvl4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871BA0-505C-4759-BD55-2D6E43C96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89475" y="6423025"/>
            <a:ext cx="550800" cy="273600"/>
          </a:xfrm>
          <a:prstGeom prst="rect">
            <a:avLst/>
          </a:prstGeom>
        </p:spPr>
        <p:txBody>
          <a:bodyPr/>
          <a:lstStyle/>
          <a:p>
            <a:fld id="{5466DDEF-6F62-4E10-A7D9-534B7EFA16E6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78962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8710AC-C681-4920-8FBC-B57443E84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FA6EA72-BF9F-4356-8531-C5E78C888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0000" y="1907999"/>
            <a:ext cx="7560000" cy="4515025"/>
          </a:xfrm>
        </p:spPr>
        <p:txBody>
          <a:bodyPr>
            <a:normAutofit/>
          </a:bodyPr>
          <a:lstStyle>
            <a:lvl1pPr marL="36000" indent="0">
              <a:lnSpc>
                <a:spcPct val="110000"/>
              </a:lnSpc>
              <a:spcAft>
                <a:spcPts val="1000"/>
              </a:spcAft>
              <a:buFontTx/>
              <a:buNone/>
              <a:defRPr sz="2400"/>
            </a:lvl1pPr>
            <a:lvl2pPr marL="432000" indent="0">
              <a:lnSpc>
                <a:spcPct val="110000"/>
              </a:lnSpc>
              <a:spcAft>
                <a:spcPts val="800"/>
              </a:spcAft>
              <a:buFontTx/>
              <a:buNone/>
              <a:defRPr sz="2400"/>
            </a:lvl2pPr>
            <a:lvl3pPr marL="891000" indent="0">
              <a:lnSpc>
                <a:spcPct val="110000"/>
              </a:lnSpc>
              <a:spcAft>
                <a:spcPts val="800"/>
              </a:spcAft>
              <a:buFontTx/>
              <a:buNone/>
              <a:defRPr sz="2400"/>
            </a:lvl3pPr>
            <a:lvl4pPr marL="1371600" indent="0">
              <a:lnSpc>
                <a:spcPct val="110000"/>
              </a:lnSpc>
              <a:spcAft>
                <a:spcPts val="800"/>
              </a:spcAft>
              <a:buFontTx/>
              <a:buNone/>
              <a:defRPr sz="2400"/>
            </a:lvl4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871BA0-505C-4759-BD55-2D6E43C96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89475" y="6423025"/>
            <a:ext cx="550800" cy="273600"/>
          </a:xfrm>
          <a:prstGeom prst="rect">
            <a:avLst/>
          </a:prstGeom>
        </p:spPr>
        <p:txBody>
          <a:bodyPr/>
          <a:lstStyle/>
          <a:p>
            <a:fld id="{5466DDEF-6F62-4E10-A7D9-534B7EFA16E6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8705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8710AC-C681-4920-8FBC-B57443E84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FA6EA72-BF9F-4356-8531-C5E78C888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0000" y="1907999"/>
            <a:ext cx="7560000" cy="4515025"/>
          </a:xfrm>
        </p:spPr>
        <p:txBody>
          <a:bodyPr/>
          <a:lstStyle>
            <a:lvl1pPr>
              <a:spcAft>
                <a:spcPts val="1000"/>
              </a:spcAft>
              <a:defRPr/>
            </a:lvl1pPr>
            <a:lvl2pPr>
              <a:spcAft>
                <a:spcPts val="1000"/>
              </a:spcAft>
              <a:defRPr/>
            </a:lvl2pPr>
            <a:lvl3pPr>
              <a:spcAft>
                <a:spcPts val="1000"/>
              </a:spcAft>
              <a:defRPr/>
            </a:lvl3pPr>
            <a:lvl4pPr>
              <a:spcAft>
                <a:spcPts val="1000"/>
              </a:spcAft>
              <a:defRPr/>
            </a:lvl4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871BA0-505C-4759-BD55-2D6E43C96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89475" y="6423025"/>
            <a:ext cx="550800" cy="273600"/>
          </a:xfrm>
          <a:prstGeom prst="rect">
            <a:avLst/>
          </a:prstGeom>
        </p:spPr>
        <p:txBody>
          <a:bodyPr/>
          <a:lstStyle/>
          <a:p>
            <a:fld id="{5466DDEF-6F62-4E10-A7D9-534B7EFA16E6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0AC77603-CC06-4966-B47B-07E1433B4C49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953700" y="2614150"/>
            <a:ext cx="2401101" cy="2401101"/>
          </a:xfrm>
          <a:noFill/>
          <a:ln w="12700">
            <a:solidFill>
              <a:srgbClr val="FF0000"/>
            </a:solidFill>
          </a:ln>
        </p:spPr>
        <p:txBody>
          <a:bodyPr lIns="900000" tIns="900000" rIns="900000" bIns="900000" anchor="ctr" anchorCtr="0">
            <a:normAutofit/>
          </a:bodyPr>
          <a:lstStyle>
            <a:lvl1pPr marL="36000" indent="0">
              <a:spcAft>
                <a:spcPts val="1200"/>
              </a:spcAft>
              <a:buNone/>
              <a:defRPr sz="2000"/>
            </a:lvl1pPr>
            <a:lvl2pPr>
              <a:spcAft>
                <a:spcPts val="1200"/>
              </a:spcAft>
              <a:defRPr/>
            </a:lvl2pPr>
            <a:lvl3pPr>
              <a:spcAft>
                <a:spcPts val="1200"/>
              </a:spcAft>
              <a:defRPr/>
            </a:lvl3pPr>
            <a:lvl4pPr>
              <a:spcAft>
                <a:spcPts val="1200"/>
              </a:spcAft>
              <a:defRPr/>
            </a:lvl4pPr>
          </a:lstStyle>
          <a:p>
            <a:pPr lvl="0"/>
            <a:r>
              <a:rPr lang="de-DE" dirty="0"/>
              <a:t>Bild</a:t>
            </a:r>
          </a:p>
        </p:txBody>
      </p:sp>
    </p:spTree>
    <p:extLst>
      <p:ext uri="{BB962C8B-B14F-4D97-AF65-F5344CB8AC3E}">
        <p14:creationId xmlns:p14="http://schemas.microsoft.com/office/powerpoint/2010/main" val="1521906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8710AC-C681-4920-8FBC-B57443E84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FA6EA72-BF9F-4356-8531-C5E78C888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907999"/>
            <a:ext cx="7560000" cy="4515025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Aft>
                <a:spcPts val="1000"/>
              </a:spcAft>
              <a:buFontTx/>
              <a:buNone/>
              <a:defRPr sz="2400"/>
            </a:lvl1pPr>
            <a:lvl2pPr marL="432000" indent="0">
              <a:spcAft>
                <a:spcPts val="1200"/>
              </a:spcAft>
              <a:buFontTx/>
              <a:buNone/>
              <a:defRPr/>
            </a:lvl2pPr>
            <a:lvl3pPr marL="891000" indent="0">
              <a:spcAft>
                <a:spcPts val="1200"/>
              </a:spcAft>
              <a:buFontTx/>
              <a:buNone/>
              <a:defRPr/>
            </a:lvl3pPr>
            <a:lvl4pPr marL="1371600" indent="0">
              <a:spcAft>
                <a:spcPts val="1200"/>
              </a:spcAft>
              <a:buFontTx/>
              <a:buNone/>
              <a:defRPr/>
            </a:lvl4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871BA0-505C-4759-BD55-2D6E43C96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89475" y="6423025"/>
            <a:ext cx="550800" cy="273600"/>
          </a:xfrm>
          <a:prstGeom prst="rect">
            <a:avLst/>
          </a:prstGeom>
        </p:spPr>
        <p:txBody>
          <a:bodyPr/>
          <a:lstStyle/>
          <a:p>
            <a:fld id="{5466DDEF-6F62-4E10-A7D9-534B7EFA16E6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34263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AF277F0-D619-425C-8C9F-8B81D869F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89475" y="6423025"/>
            <a:ext cx="550800" cy="273600"/>
          </a:xfrm>
          <a:prstGeom prst="rect">
            <a:avLst/>
          </a:prstGeom>
        </p:spPr>
        <p:txBody>
          <a:bodyPr/>
          <a:lstStyle/>
          <a:p>
            <a:fld id="{5466DDEF-6F62-4E10-A7D9-534B7EFA16E6}" type="slidenum">
              <a:rPr lang="de-DE" smtClean="0"/>
              <a:t>‹Nr.›</a:t>
            </a:fld>
            <a:endParaRPr lang="de-DE"/>
          </a:p>
        </p:txBody>
      </p:sp>
      <p:sp>
        <p:nvSpPr>
          <p:cNvPr id="15" name="Titel 1">
            <a:extLst>
              <a:ext uri="{FF2B5EF4-FFF2-40B4-BE49-F238E27FC236}">
                <a16:creationId xmlns:a16="http://schemas.microsoft.com/office/drawing/2014/main" id="{2BE9B36A-A5D9-4EF4-B30E-0F496A6FA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1044000"/>
            <a:ext cx="10800000" cy="63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42815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351D26-E439-4B91-AEE6-E852CD502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768" y="846974"/>
            <a:ext cx="10800000" cy="1027546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41C5473-4B94-4145-A82E-9616E83AEC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66DDEF-6F62-4E10-A7D9-534B7EFA16E6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52070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>
            <a:extLst>
              <a:ext uri="{FF2B5EF4-FFF2-40B4-BE49-F238E27FC236}">
                <a16:creationId xmlns:a16="http://schemas.microsoft.com/office/drawing/2014/main" id="{1B802687-99D3-4706-80A5-F5BF00713B92}"/>
              </a:ext>
            </a:extLst>
          </p:cNvPr>
          <p:cNvSpPr>
            <a:spLocks noChangeArrowheads="1"/>
          </p:cNvSpPr>
          <p:nvPr userDrawn="1">
            <p:custDataLst>
              <p:tags r:id="rId15"/>
            </p:custDataLst>
          </p:nvPr>
        </p:nvSpPr>
        <p:spPr bwMode="auto">
          <a:xfrm rot="20591200">
            <a:off x="11031733" y="6231206"/>
            <a:ext cx="1357845" cy="843199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80000" tIns="180000" rIns="180000" bIns="180000" anchor="t" anchorCtr="0"/>
          <a:lstStyle>
            <a:lvl1pPr algn="ctr">
              <a:spcBef>
                <a:spcPct val="20000"/>
              </a:spcBef>
              <a:buClr>
                <a:srgbClr val="00467D"/>
              </a:buClr>
              <a:defRPr sz="2000">
                <a:solidFill>
                  <a:schemeClr val="tx1"/>
                </a:solidFill>
                <a:latin typeface="Myriad Pro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rgbClr val="00467D"/>
              </a:buClr>
              <a:defRPr sz="2000">
                <a:solidFill>
                  <a:schemeClr val="tx1"/>
                </a:solidFill>
                <a:latin typeface="Myriad Pro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rgbClr val="00467D"/>
              </a:buClr>
              <a:defRPr sz="2000">
                <a:solidFill>
                  <a:schemeClr val="tx1"/>
                </a:solidFill>
                <a:latin typeface="Myriad Pro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rgbClr val="00467D"/>
              </a:buClr>
              <a:defRPr sz="2000">
                <a:solidFill>
                  <a:schemeClr val="tx1"/>
                </a:solidFill>
                <a:latin typeface="Myriad Pro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rgbClr val="00467D"/>
              </a:buClr>
              <a:defRPr sz="2000">
                <a:solidFill>
                  <a:schemeClr val="tx1"/>
                </a:solidFill>
                <a:latin typeface="Myriad Pro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7D"/>
              </a:buClr>
              <a:defRPr sz="2000">
                <a:solidFill>
                  <a:schemeClr val="tx1"/>
                </a:solidFill>
                <a:latin typeface="Myriad Pro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7D"/>
              </a:buClr>
              <a:defRPr sz="2000">
                <a:solidFill>
                  <a:schemeClr val="tx1"/>
                </a:solidFill>
                <a:latin typeface="Myriad Pro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7D"/>
              </a:buClr>
              <a:defRPr sz="2000">
                <a:solidFill>
                  <a:schemeClr val="tx1"/>
                </a:solidFill>
                <a:latin typeface="Myriad Pro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7D"/>
              </a:buClr>
              <a:defRPr sz="2000">
                <a:solidFill>
                  <a:schemeClr val="tx1"/>
                </a:solidFill>
                <a:latin typeface="Myriad Pro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Tx/>
            </a:pPr>
            <a:endParaRPr lang="de-DE" altLang="de-DE" sz="2400" dirty="0">
              <a:solidFill>
                <a:srgbClr val="D4F9ED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1274DFE-1C05-4940-9046-D9CDD1627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1044000"/>
            <a:ext cx="10800000" cy="630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F9A3797-B366-4DD6-98AB-FBD456BD54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9999" y="1907999"/>
            <a:ext cx="10799999" cy="45150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89419CA-DD67-45C5-8145-FE97653A3F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89475" y="6423025"/>
            <a:ext cx="550800" cy="273600"/>
          </a:xfrm>
          <a:prstGeom prst="rect">
            <a:avLst/>
          </a:prstGeom>
        </p:spPr>
        <p:txBody>
          <a:bodyPr vert="horz" lIns="0" tIns="0" rIns="0" bIns="0" rtlCol="0" anchor="ctr" anchorCtr="1"/>
          <a:lstStyle>
            <a:lvl1pPr algn="r">
              <a:defRPr sz="12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5466DDEF-6F62-4E10-A7D9-534B7EFA16E6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2199D4CB-111E-4DA1-8B53-6FD1D901EA97}"/>
              </a:ext>
            </a:extLst>
          </p:cNvPr>
          <p:cNvCxnSpPr>
            <a:cxnSpLocks/>
          </p:cNvCxnSpPr>
          <p:nvPr userDrawn="1"/>
        </p:nvCxnSpPr>
        <p:spPr>
          <a:xfrm>
            <a:off x="720000" y="630662"/>
            <a:ext cx="10801140" cy="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Grafik 16">
            <a:extLst>
              <a:ext uri="{FF2B5EF4-FFF2-40B4-BE49-F238E27FC236}">
                <a16:creationId xmlns:a16="http://schemas.microsoft.com/office/drawing/2014/main" id="{F603C196-0821-401E-B423-12E773AA977D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617" y="275818"/>
            <a:ext cx="1032335" cy="297652"/>
          </a:xfrm>
          <a:prstGeom prst="rect">
            <a:avLst/>
          </a:prstGeom>
        </p:spPr>
      </p:pic>
      <p:sp>
        <p:nvSpPr>
          <p:cNvPr id="8" name="Textplatzhalter 2">
            <a:extLst>
              <a:ext uri="{FF2B5EF4-FFF2-40B4-BE49-F238E27FC236}">
                <a16:creationId xmlns:a16="http://schemas.microsoft.com/office/drawing/2014/main" id="{AABBF9E4-8974-4E10-9E0B-8899C2199B1F}"/>
              </a:ext>
            </a:extLst>
          </p:cNvPr>
          <p:cNvSpPr txBox="1">
            <a:spLocks/>
          </p:cNvSpPr>
          <p:nvPr userDrawn="1"/>
        </p:nvSpPr>
        <p:spPr>
          <a:xfrm>
            <a:off x="2620800" y="0"/>
            <a:ext cx="8899200" cy="532800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marL="0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9ED4"/>
              </a:buClr>
              <a:buFont typeface="Wingdings" panose="05000000000000000000" pitchFamily="2" charset="2"/>
              <a:buNone/>
              <a:defRPr sz="1200" b="0" kern="12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9ED4"/>
              </a:buClr>
              <a:buFont typeface="Wingdings" panose="05000000000000000000" pitchFamily="2" charset="2"/>
              <a:buNone/>
              <a:defRPr sz="2000" b="1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None/>
              <a:defRPr sz="1800" b="1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None/>
              <a:defRPr sz="1600" b="1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100" dirty="0"/>
              <a:t>Jahrestagung der Deutschen Gesellschaft für Demographie 2025</a:t>
            </a:r>
          </a:p>
        </p:txBody>
      </p:sp>
    </p:spTree>
    <p:extLst>
      <p:ext uri="{BB962C8B-B14F-4D97-AF65-F5344CB8AC3E}">
        <p14:creationId xmlns:p14="http://schemas.microsoft.com/office/powerpoint/2010/main" val="1819252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9" r:id="rId2"/>
    <p:sldLayoutId id="2147483654" r:id="rId3"/>
    <p:sldLayoutId id="2147483658" r:id="rId4"/>
    <p:sldLayoutId id="2147483662" r:id="rId5"/>
    <p:sldLayoutId id="2147483660" r:id="rId6"/>
    <p:sldLayoutId id="2147483650" r:id="rId7"/>
    <p:sldLayoutId id="2147483657" r:id="rId8"/>
    <p:sldLayoutId id="2147483663" r:id="rId9"/>
    <p:sldLayoutId id="2147483661" r:id="rId10"/>
    <p:sldLayoutId id="2147483653" r:id="rId11"/>
    <p:sldLayoutId id="2147483652" r:id="rId12"/>
    <p:sldLayoutId id="2147483656" r:id="rId13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kern="120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396000" indent="-360000" algn="l" defTabSz="914400" rtl="0" eaLnBrk="1" latinLnBrk="0" hangingPunct="1">
        <a:lnSpc>
          <a:spcPct val="110000"/>
        </a:lnSpc>
        <a:spcBef>
          <a:spcPts val="0"/>
        </a:spcBef>
        <a:spcAft>
          <a:spcPts val="1000"/>
        </a:spcAft>
        <a:buClr>
          <a:schemeClr val="accent2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738000" indent="-306000" algn="l" defTabSz="914400" rtl="0" eaLnBrk="1" latinLnBrk="0" hangingPunct="1">
        <a:lnSpc>
          <a:spcPct val="110000"/>
        </a:lnSpc>
        <a:spcBef>
          <a:spcPts val="0"/>
        </a:spcBef>
        <a:spcAft>
          <a:spcPts val="1000"/>
        </a:spcAft>
        <a:buClr>
          <a:schemeClr val="accent2"/>
        </a:buClr>
        <a:buFont typeface="Wingdings" panose="05000000000000000000" pitchFamily="2" charset="2"/>
        <a:buChar char="§"/>
        <a:defRPr lang="de-DE" sz="2400" kern="1200" dirty="0" smtClean="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52000" algn="l" defTabSz="914400" rtl="0" eaLnBrk="1" latinLnBrk="0" hangingPunct="1">
        <a:lnSpc>
          <a:spcPct val="110000"/>
        </a:lnSpc>
        <a:spcBef>
          <a:spcPts val="0"/>
        </a:spcBef>
        <a:spcAft>
          <a:spcPts val="1000"/>
        </a:spcAft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0"/>
        </a:spcBef>
        <a:spcAft>
          <a:spcPts val="1000"/>
        </a:spcAft>
        <a:buClr>
          <a:schemeClr val="bg1">
            <a:lumMod val="50000"/>
          </a:schemeClr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bsky.app/profile/ratswd.bsky.social" TargetMode="External"/><Relationship Id="rId13" Type="http://schemas.openxmlformats.org/officeDocument/2006/relationships/image" Target="../media/image9.sv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png"/><Relationship Id="rId12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hyperlink" Target="mailto:office@ratswd.de" TargetMode="External"/><Relationship Id="rId11" Type="http://schemas.openxmlformats.org/officeDocument/2006/relationships/image" Target="../media/image7.png"/><Relationship Id="rId5" Type="http://schemas.openxmlformats.org/officeDocument/2006/relationships/hyperlink" Target="mailto:vorzimmer-amtsleitung@stala.bwl.de" TargetMode="External"/><Relationship Id="rId10" Type="http://schemas.openxmlformats.org/officeDocument/2006/relationships/hyperlink" Target="https://de.linkedin.com/company/ratswd" TargetMode="External"/><Relationship Id="rId4" Type="http://schemas.openxmlformats.org/officeDocument/2006/relationships/image" Target="../media/image5.png"/><Relationship Id="rId9" Type="http://schemas.openxmlformats.org/officeDocument/2006/relationships/hyperlink" Target="https://wisskomm.social/@ratswd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1BCABC79-5767-4AD1-ABC6-E33BCFB06A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64840" y="760864"/>
            <a:ext cx="5629276" cy="3248026"/>
          </a:xfrm>
        </p:spPr>
        <p:txBody>
          <a:bodyPr>
            <a:normAutofit/>
          </a:bodyPr>
          <a:lstStyle/>
          <a:p>
            <a:r>
              <a:rPr lang="de-DE" sz="3200" b="1" dirty="0"/>
              <a:t>Demographie und amtliche Statistik – </a:t>
            </a:r>
            <a:r>
              <a:rPr lang="de-DE" sz="3200" dirty="0"/>
              <a:t>Perspektiven und Potentiale der Zusammenarbeit</a:t>
            </a:r>
          </a:p>
        </p:txBody>
      </p:sp>
      <p:sp>
        <p:nvSpPr>
          <p:cNvPr id="6" name="Untertitel 5">
            <a:extLst>
              <a:ext uri="{FF2B5EF4-FFF2-40B4-BE49-F238E27FC236}">
                <a16:creationId xmlns:a16="http://schemas.microsoft.com/office/drawing/2014/main" id="{92AC9F47-AAD7-4EE4-B60B-079D8B3573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64840" y="4457700"/>
            <a:ext cx="5776298" cy="1847850"/>
          </a:xfrm>
        </p:spPr>
        <p:txBody>
          <a:bodyPr/>
          <a:lstStyle/>
          <a:p>
            <a:r>
              <a:rPr lang="de-DE" dirty="0"/>
              <a:t>Dr. Anke </a:t>
            </a:r>
            <a:r>
              <a:rPr lang="de-DE" dirty="0" err="1"/>
              <a:t>Rigbers</a:t>
            </a:r>
            <a:endParaRPr lang="de-DE" dirty="0"/>
          </a:p>
          <a:p>
            <a:r>
              <a:rPr lang="de-DE" sz="1800" dirty="0"/>
              <a:t>Präsidentin Statistisches Landesamt Baden-Württemberg</a:t>
            </a:r>
            <a:br>
              <a:rPr lang="de-DE" dirty="0"/>
            </a:br>
            <a:r>
              <a:rPr lang="de-DE" sz="1800" dirty="0"/>
              <a:t>Rat für Sozial- und Wirtschaftsdaten (RatSWD)</a:t>
            </a:r>
          </a:p>
          <a:p>
            <a:endParaRPr lang="de-DE" dirty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D0790B33-034D-48FD-8939-2FAB8E09115B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de-DE" dirty="0"/>
              <a:t>Jahrestagung der Deutschen Gesellschaft für Demographie 2025</a:t>
            </a:r>
            <a:br>
              <a:rPr lang="de-DE" dirty="0"/>
            </a:br>
            <a:r>
              <a:rPr lang="de-DE" dirty="0"/>
              <a:t>Wiesbaden, 20.03.2025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B2B5683-BC52-4951-82A8-FD0082715062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641138" y="6423025"/>
            <a:ext cx="550862" cy="273050"/>
          </a:xfrm>
        </p:spPr>
        <p:txBody>
          <a:bodyPr/>
          <a:lstStyle/>
          <a:p>
            <a:fld id="{5466DDEF-6F62-4E10-A7D9-534B7EFA16E6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56281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D4E77BC-B044-4FF0-9FBD-99E5DFEDE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6DDEF-6F62-4E10-A7D9-534B7EFA16E6}" type="slidenum">
              <a:rPr lang="de-DE" smtClean="0"/>
              <a:t>10</a:t>
            </a:fld>
            <a:endParaRPr lang="de-DE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5AA916A-2A0F-4647-9E2C-67AEFCC81AB2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20000" y="2767690"/>
            <a:ext cx="5220000" cy="3745139"/>
          </a:xfrm>
        </p:spPr>
        <p:txBody>
          <a:bodyPr>
            <a:normAutofit fontScale="77500" lnSpcReduction="20000"/>
          </a:bodyPr>
          <a:lstStyle/>
          <a:p>
            <a:pPr marL="550350" indent="-514350">
              <a:buFont typeface="+mj-lt"/>
              <a:buAutoNum type="arabicPeriod"/>
            </a:pPr>
            <a:r>
              <a:rPr lang="de-DE" dirty="0"/>
              <a:t>Datenzugang verbessern, Datenverknüpfungen ermöglichen</a:t>
            </a:r>
          </a:p>
          <a:p>
            <a:pPr marL="550350" indent="-514350">
              <a:buFont typeface="+mj-lt"/>
              <a:buAutoNum type="arabicPeriod"/>
            </a:pPr>
            <a:r>
              <a:rPr lang="de-DE" dirty="0"/>
              <a:t>Modernisierung von Register- und Verwaltungsdaten</a:t>
            </a:r>
          </a:p>
          <a:p>
            <a:pPr marL="550350" indent="-514350">
              <a:buFont typeface="+mj-lt"/>
              <a:buAutoNum type="arabicPeriod"/>
            </a:pPr>
            <a:r>
              <a:rPr lang="de-DE" dirty="0"/>
              <a:t>Reform des Bundesstatistikgesetzes zur Stärkung der Forschung</a:t>
            </a:r>
          </a:p>
          <a:p>
            <a:pPr marL="550350" indent="-514350">
              <a:buFont typeface="+mj-lt"/>
              <a:buAutoNum type="arabicPeriod"/>
            </a:pPr>
            <a:r>
              <a:rPr lang="de-DE" dirty="0"/>
              <a:t>Einrichtung eines Treuhänders für Mikrodaten</a:t>
            </a:r>
          </a:p>
          <a:p>
            <a:pPr marL="550350" indent="-514350">
              <a:buFont typeface="+mj-lt"/>
              <a:buAutoNum type="arabicPeriod"/>
            </a:pPr>
            <a:r>
              <a:rPr lang="de-DE" dirty="0"/>
              <a:t>Bildungsverlaufsregister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712BC17-BC4A-43D9-A627-25B8BC53B0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2893" y="2767690"/>
            <a:ext cx="5220000" cy="3461657"/>
          </a:xfrm>
        </p:spPr>
        <p:txBody>
          <a:bodyPr>
            <a:normAutofit/>
          </a:bodyPr>
          <a:lstStyle/>
          <a:p>
            <a:pPr marL="550350" indent="-514350">
              <a:buFont typeface="+mj-lt"/>
              <a:buAutoNum type="arabicPeriod" startAt="6"/>
            </a:pPr>
            <a:r>
              <a:rPr lang="de-DE" sz="2200" dirty="0"/>
              <a:t>Beschlagnahmeverbot von Forschungsdaten und Zeugnisverweigerungsrecht</a:t>
            </a:r>
          </a:p>
          <a:p>
            <a:pPr marL="550350" indent="-514350">
              <a:buFont typeface="+mj-lt"/>
              <a:buAutoNum type="arabicPeriod" startAt="6"/>
            </a:pPr>
            <a:r>
              <a:rPr lang="de-DE" sz="2200" dirty="0"/>
              <a:t>Künstliche Intelligenz</a:t>
            </a:r>
          </a:p>
          <a:p>
            <a:pPr marL="550350" indent="-514350">
              <a:buFont typeface="+mj-lt"/>
              <a:buAutoNum type="arabicPeriod" startAt="6"/>
            </a:pPr>
            <a:r>
              <a:rPr lang="de-DE" sz="2200" dirty="0"/>
              <a:t>Europäische Datenstrategie</a:t>
            </a:r>
          </a:p>
          <a:p>
            <a:pPr marL="550350" indent="-514350">
              <a:buFont typeface="+mj-lt"/>
              <a:buAutoNum type="arabicPeriod" startAt="6"/>
            </a:pPr>
            <a:r>
              <a:rPr lang="de-DE" sz="2200" dirty="0"/>
              <a:t>Prozessdaten von Unternehmen</a:t>
            </a:r>
          </a:p>
          <a:p>
            <a:pPr marL="550350" indent="-514350">
              <a:buFont typeface="+mj-lt"/>
              <a:buAutoNum type="arabicPeriod" startAt="6"/>
            </a:pPr>
            <a:r>
              <a:rPr lang="de-DE" sz="2200" dirty="0"/>
              <a:t>Dateninfrastrukturen für Krisen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0CD8E7-2F7A-4A5F-8854-7E18E1E9E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Herausforderungen des RatSWD für die nächsten Jahre 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772B6EA8-3EE2-43EB-9BE8-8FEFE2066D88}"/>
              </a:ext>
            </a:extLst>
          </p:cNvPr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de-DE" sz="2400" dirty="0"/>
              <a:t>Positionspapier: Datensilos aufbrechen: Forschung braucht gute Daten! Forderungen des RatSWD für die 21. Legislaturperiode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052942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529C2582-D1D2-4663-B00E-82F2BA5EA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Fazit und Ausblick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3D42CCE6-4DF1-426A-8896-AA1BFFEE4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86111"/>
            <a:ext cx="10800000" cy="4324803"/>
          </a:xfrm>
        </p:spPr>
        <p:txBody>
          <a:bodyPr>
            <a:normAutofit fontScale="77500" lnSpcReduction="20000"/>
          </a:bodyPr>
          <a:lstStyle/>
          <a:p>
            <a:r>
              <a:rPr lang="de-DE" sz="2600" dirty="0"/>
              <a:t>Bereits Hauser/Wagner/Zimmermann (1998): Mit öffentlichen Mitteln erhobene Daten der amtlichen Statistik müssen der wissenschaftlichen Nachnutzung zugänglich sein</a:t>
            </a:r>
            <a:endParaRPr lang="de-DE" sz="2600" dirty="0">
              <a:sym typeface="Wingdings" panose="05000000000000000000" pitchFamily="2" charset="2"/>
            </a:endParaRPr>
          </a:p>
          <a:p>
            <a:r>
              <a:rPr lang="en-US" sz="2600" dirty="0" err="1">
                <a:sym typeface="Wingdings" panose="05000000000000000000" pitchFamily="2" charset="2"/>
              </a:rPr>
              <a:t>Vorteile</a:t>
            </a:r>
            <a:r>
              <a:rPr lang="en-US" sz="2600" dirty="0">
                <a:sym typeface="Wingdings" panose="05000000000000000000" pitchFamily="2" charset="2"/>
              </a:rPr>
              <a:t> </a:t>
            </a:r>
            <a:r>
              <a:rPr lang="en-US" sz="2600" dirty="0" err="1">
                <a:sym typeface="Wingdings" panose="05000000000000000000" pitchFamily="2" charset="2"/>
              </a:rPr>
              <a:t>amtlicher</a:t>
            </a:r>
            <a:r>
              <a:rPr lang="en-US" sz="2600" dirty="0">
                <a:sym typeface="Wingdings" panose="05000000000000000000" pitchFamily="2" charset="2"/>
              </a:rPr>
              <a:t> </a:t>
            </a:r>
            <a:r>
              <a:rPr lang="en-US" sz="2600" dirty="0" err="1">
                <a:sym typeface="Wingdings" panose="05000000000000000000" pitchFamily="2" charset="2"/>
              </a:rPr>
              <a:t>Statistikdaten</a:t>
            </a:r>
            <a:r>
              <a:rPr lang="en-US" sz="2600" dirty="0">
                <a:sym typeface="Wingdings" panose="05000000000000000000" pitchFamily="2" charset="2"/>
              </a:rPr>
              <a:t> </a:t>
            </a:r>
            <a:r>
              <a:rPr lang="en-US" sz="2600" dirty="0" err="1">
                <a:sym typeface="Wingdings" panose="05000000000000000000" pitchFamily="2" charset="2"/>
              </a:rPr>
              <a:t>für</a:t>
            </a:r>
            <a:r>
              <a:rPr lang="en-US" sz="2600" dirty="0">
                <a:sym typeface="Wingdings" panose="05000000000000000000" pitchFamily="2" charset="2"/>
              </a:rPr>
              <a:t> die </a:t>
            </a:r>
            <a:r>
              <a:rPr lang="en-US" sz="2600" dirty="0" err="1">
                <a:sym typeface="Wingdings" panose="05000000000000000000" pitchFamily="2" charset="2"/>
              </a:rPr>
              <a:t>Wissenschaft</a:t>
            </a:r>
            <a:r>
              <a:rPr lang="en-US" sz="2600" dirty="0">
                <a:sym typeface="Wingdings" panose="05000000000000000000" pitchFamily="2" charset="2"/>
              </a:rPr>
              <a:t>:</a:t>
            </a:r>
          </a:p>
          <a:p>
            <a:pPr lvl="1"/>
            <a:r>
              <a:rPr lang="en-US" sz="2000" dirty="0" err="1">
                <a:sym typeface="Wingdings" panose="05000000000000000000" pitchFamily="2" charset="2"/>
              </a:rPr>
              <a:t>Qualitätsgesicherte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Daten</a:t>
            </a:r>
            <a:endParaRPr lang="en-US" sz="2000" dirty="0">
              <a:sym typeface="Wingdings" panose="05000000000000000000" pitchFamily="2" charset="2"/>
            </a:endParaRPr>
          </a:p>
          <a:p>
            <a:pPr lvl="1"/>
            <a:r>
              <a:rPr lang="en-US" sz="2000" dirty="0" err="1">
                <a:sym typeface="Wingdings" panose="05000000000000000000" pitchFamily="2" charset="2"/>
              </a:rPr>
              <a:t>Bundesweit</a:t>
            </a:r>
            <a:r>
              <a:rPr lang="en-US" sz="2000" dirty="0">
                <a:sym typeface="Wingdings" panose="05000000000000000000" pitchFamily="2" charset="2"/>
              </a:rPr>
              <a:t> und </a:t>
            </a:r>
            <a:r>
              <a:rPr lang="en-US" sz="2000" dirty="0" err="1">
                <a:sym typeface="Wingdings" panose="05000000000000000000" pitchFamily="2" charset="2"/>
              </a:rPr>
              <a:t>auch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europäisch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abgestimmte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Definitionen</a:t>
            </a:r>
            <a:r>
              <a:rPr lang="en-US" sz="2000" dirty="0">
                <a:sym typeface="Wingdings" panose="05000000000000000000" pitchFamily="2" charset="2"/>
              </a:rPr>
              <a:t>; </a:t>
            </a:r>
            <a:r>
              <a:rPr lang="en-US" sz="2000" dirty="0" err="1">
                <a:sym typeface="Wingdings" panose="05000000000000000000" pitchFamily="2" charset="2"/>
              </a:rPr>
              <a:t>methodische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Transparenz</a:t>
            </a:r>
            <a:endParaRPr lang="en-US" sz="2000" dirty="0">
              <a:sym typeface="Wingdings" panose="05000000000000000000" pitchFamily="2" charset="2"/>
            </a:endParaRPr>
          </a:p>
          <a:p>
            <a:pPr lvl="1"/>
            <a:r>
              <a:rPr lang="en-US" sz="2000" dirty="0">
                <a:sym typeface="Wingdings" panose="05000000000000000000" pitchFamily="2" charset="2"/>
              </a:rPr>
              <a:t>Lange </a:t>
            </a:r>
            <a:r>
              <a:rPr lang="en-US" sz="2000" dirty="0" err="1">
                <a:sym typeface="Wingdings" panose="05000000000000000000" pitchFamily="2" charset="2"/>
              </a:rPr>
              <a:t>Zeitreihen</a:t>
            </a:r>
            <a:endParaRPr lang="de-DE" sz="2000" dirty="0">
              <a:sym typeface="Wingdings" panose="05000000000000000000" pitchFamily="2" charset="2"/>
            </a:endParaRPr>
          </a:p>
          <a:p>
            <a:r>
              <a:rPr lang="de-DE" sz="2600" dirty="0"/>
              <a:t>Schaffung einer verlässlichen Forschungsdateninfrastruktur: Einbindung eines Datentreuhänders (Mikrodatenzentrum) in die dezentrale Struktur der Forschungsdatenzentren</a:t>
            </a:r>
          </a:p>
          <a:p>
            <a:r>
              <a:rPr lang="de-DE" sz="2600" dirty="0"/>
              <a:t>Informationelles Selbstbestimmungsrecht: Neubewertung des Schutzbedarfes statistischer Einzeldaten im </a:t>
            </a:r>
            <a:r>
              <a:rPr lang="de-DE" sz="2600"/>
              <a:t>Hinblick auf gesellschaftliche </a:t>
            </a:r>
            <a:r>
              <a:rPr lang="de-DE" sz="2600" dirty="0"/>
              <a:t>Bedarfe</a:t>
            </a:r>
          </a:p>
          <a:p>
            <a:r>
              <a:rPr lang="de-DE" sz="2600" dirty="0"/>
              <a:t>Fokus auch auf Nutzung von Registerdaten, private Daten und Datenverknüpfung</a:t>
            </a:r>
          </a:p>
          <a:p>
            <a:endParaRPr lang="de-DE" sz="2400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D2D91A7A-49D3-4934-85E7-DAEFBE104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6DDEF-6F62-4E10-A7D9-534B7EFA16E6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30355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96D035B2-48E7-49B5-B4BF-BFC0D00127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3036" y="1201545"/>
            <a:ext cx="1586964" cy="1588451"/>
          </a:xfrm>
          <a:prstGeom prst="rect">
            <a:avLst/>
          </a:prstGeom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B91D819F-7364-48D7-A063-D6AD5C4FD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Vielen</a:t>
            </a:r>
            <a:r>
              <a:rPr lang="en-US" dirty="0"/>
              <a:t> Dank für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Aufmerksamkeit</a:t>
            </a:r>
            <a:endParaRPr lang="de-DE" dirty="0"/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76897920-0884-4F16-A8F0-FF004DB4F4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907999"/>
            <a:ext cx="4657320" cy="4515025"/>
          </a:xfrm>
        </p:spPr>
        <p:txBody>
          <a:bodyPr>
            <a:normAutofit/>
          </a:bodyPr>
          <a:lstStyle/>
          <a:p>
            <a:pPr marL="36000" indent="0">
              <a:buNone/>
            </a:pPr>
            <a:r>
              <a:rPr lang="de-DE" sz="2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Kontakt zur Vortragenden:</a:t>
            </a:r>
          </a:p>
          <a:p>
            <a:pPr marL="3600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de-DE" sz="2000" dirty="0"/>
              <a:t>Dr. Anke </a:t>
            </a:r>
            <a:r>
              <a:rPr lang="de-DE" sz="2000" dirty="0" err="1"/>
              <a:t>Rigbers</a:t>
            </a:r>
            <a:endParaRPr lang="de-DE" sz="2000" dirty="0"/>
          </a:p>
          <a:p>
            <a:pPr marL="36000">
              <a:lnSpc>
                <a:spcPct val="100000"/>
              </a:lnSpc>
              <a:spcAft>
                <a:spcPts val="600"/>
              </a:spcAft>
            </a:pPr>
            <a:r>
              <a:rPr lang="de-DE" sz="2000" dirty="0"/>
              <a:t>Präsidentin, Statistisches Landesamt Baden-Württemberg</a:t>
            </a:r>
          </a:p>
          <a:p>
            <a:pPr marL="36000">
              <a:lnSpc>
                <a:spcPct val="100000"/>
              </a:lnSpc>
              <a:spcAft>
                <a:spcPts val="600"/>
              </a:spcAft>
            </a:pPr>
            <a:r>
              <a:rPr lang="de-DE" sz="2000" dirty="0">
                <a:hlinkClick r:id="rId5"/>
              </a:rPr>
              <a:t>vorzimmer-amtsleitung@stala.bwl.de</a:t>
            </a:r>
            <a:endParaRPr lang="de-DE" sz="2000" dirty="0"/>
          </a:p>
          <a:p>
            <a:pPr marL="36000">
              <a:lnSpc>
                <a:spcPct val="100000"/>
              </a:lnSpc>
              <a:spcAft>
                <a:spcPts val="600"/>
              </a:spcAft>
            </a:pPr>
            <a:r>
              <a:rPr lang="de-DE" sz="2000" dirty="0"/>
              <a:t>(+49) 0711 641-2500</a:t>
            </a:r>
          </a:p>
          <a:p>
            <a:pPr marL="36000"/>
            <a:endParaRPr lang="de-DE" sz="2000" dirty="0"/>
          </a:p>
          <a:p>
            <a:pPr marL="36000">
              <a:lnSpc>
                <a:spcPct val="100000"/>
              </a:lnSpc>
            </a:pPr>
            <a:r>
              <a:rPr lang="de-DE" sz="2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Kontakt zur RatSWD Geschäftsstelle:</a:t>
            </a:r>
          </a:p>
          <a:p>
            <a:pPr marL="36000">
              <a:lnSpc>
                <a:spcPct val="100000"/>
              </a:lnSpc>
            </a:pPr>
            <a:r>
              <a:rPr lang="de-DE" sz="2000" dirty="0">
                <a:hlinkClick r:id="rId6"/>
              </a:rPr>
              <a:t>office@ratswd.de</a:t>
            </a:r>
            <a:r>
              <a:rPr lang="de-DE" sz="2000" dirty="0"/>
              <a:t> </a:t>
            </a:r>
          </a:p>
          <a:p>
            <a:pPr marL="36000">
              <a:lnSpc>
                <a:spcPct val="100000"/>
              </a:lnSpc>
            </a:pPr>
            <a:r>
              <a:rPr lang="de-DE" sz="2000" dirty="0"/>
              <a:t>(+49) 30 25491-820</a:t>
            </a:r>
          </a:p>
          <a:p>
            <a:pPr marL="36000"/>
            <a:endParaRPr lang="de-DE" sz="2000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7927F326-8B3F-4721-B4FE-EC18C3476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6DDEF-6F62-4E10-A7D9-534B7EFA16E6}" type="slidenum">
              <a:rPr lang="de-DE" smtClean="0"/>
              <a:pPr/>
              <a:t>12</a:t>
            </a:fld>
            <a:endParaRPr lang="de-DE"/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6E0A9577-16F6-44D7-9F69-EACB419AF76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321303" y="5179774"/>
            <a:ext cx="421947" cy="696514"/>
          </a:xfrm>
          <a:prstGeom prst="rect">
            <a:avLst/>
          </a:prstGeom>
        </p:spPr>
      </p:pic>
      <p:sp>
        <p:nvSpPr>
          <p:cNvPr id="20" name="AutoShape 42">
            <a:extLst>
              <a:ext uri="{FF2B5EF4-FFF2-40B4-BE49-F238E27FC236}">
                <a16:creationId xmlns:a16="http://schemas.microsoft.com/office/drawing/2014/main" id="{776AF9E5-1DC9-4403-8811-96D8B60C8433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467965" y="2530928"/>
            <a:ext cx="3764268" cy="2110901"/>
          </a:xfrm>
          <a:prstGeom prst="wedgeRectCallout">
            <a:avLst>
              <a:gd name="adj1" fmla="val -37366"/>
              <a:gd name="adj2" fmla="val 72745"/>
            </a:avLst>
          </a:prstGeom>
          <a:noFill/>
          <a:ln>
            <a:solidFill>
              <a:schemeClr val="accent2"/>
            </a:solidFill>
          </a:ln>
          <a:effectLst/>
        </p:spPr>
        <p:txBody>
          <a:bodyPr wrap="none" lIns="180000" tIns="144000" rIns="180000" bIns="180000" anchor="t" anchorCtr="0"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solidFill>
                  <a:schemeClr val="accent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… BlueSky</a:t>
            </a:r>
            <a:br>
              <a:rPr lang="en-US" dirty="0">
                <a:solidFill>
                  <a:schemeClr val="accent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1400" dirty="0">
                <a:solidFill>
                  <a:schemeClr val="tx2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https://bsky.app/profile/ratswd.bsky.social</a:t>
            </a:r>
            <a:endParaRPr lang="en-US" sz="1400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solidFill>
                  <a:schemeClr val="accent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… Mastodon</a:t>
            </a:r>
            <a:br>
              <a:rPr lang="en-US" dirty="0">
                <a:solidFill>
                  <a:schemeClr val="accent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1400" dirty="0">
                <a:solidFill>
                  <a:schemeClr val="tx2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https://wisskomm.social/@ratswd</a:t>
            </a:r>
            <a:endParaRPr lang="en-US" sz="1400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solidFill>
                  <a:schemeClr val="accent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… and LinkedIn!</a:t>
            </a:r>
            <a:br>
              <a:rPr lang="en-US" dirty="0">
                <a:solidFill>
                  <a:schemeClr val="accent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de-DE" altLang="de-DE" sz="14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https://de.linkedin.com/company/ratswd</a:t>
            </a:r>
            <a:endParaRPr lang="de-DE" altLang="de-DE" sz="14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spcBef>
                <a:spcPct val="0"/>
              </a:spcBef>
            </a:pPr>
            <a:endParaRPr lang="de-DE" altLang="de-DE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50FBAA29-7335-4950-BA30-7E4B364D041C}"/>
              </a:ext>
            </a:extLst>
          </p:cNvPr>
          <p:cNvSpPr/>
          <p:nvPr/>
        </p:nvSpPr>
        <p:spPr>
          <a:xfrm>
            <a:off x="3402031" y="6247009"/>
            <a:ext cx="78961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dirty="0">
                <a:solidFill>
                  <a:schemeClr val="tx2"/>
                </a:solidFill>
              </a:rPr>
              <a:t>Die Geschäftsstelle des RatSWD wird als Teil von </a:t>
            </a:r>
            <a:r>
              <a:rPr lang="de-DE" sz="1400" dirty="0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KonsortSWD</a:t>
            </a:r>
            <a:r>
              <a:rPr lang="de-DE" sz="1400" dirty="0">
                <a:solidFill>
                  <a:schemeClr val="tx2"/>
                </a:solidFill>
              </a:rPr>
              <a:t> im Rahmen der NFDI durch die Deutsche Forschungsgemeinschaft (DFG) gefördert - Projektnummer: 442494171</a:t>
            </a:r>
            <a:endParaRPr lang="de-DE" sz="1400" b="1" dirty="0">
              <a:solidFill>
                <a:schemeClr val="tx2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3D8CD22-E803-4033-A331-6256F8B52ED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5199" y="1334451"/>
            <a:ext cx="1322638" cy="1322638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7CA296DE-EA89-479D-9F5A-3E222F9A080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56815" y="6099653"/>
            <a:ext cx="1729586" cy="408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910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B2CCA2-4903-4DD1-9604-DDADA824E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Gliederung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7872C4D-B52F-4332-8A63-9610B5B0C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2106386"/>
            <a:ext cx="10800000" cy="4316638"/>
          </a:xfrm>
        </p:spPr>
        <p:txBody>
          <a:bodyPr>
            <a:normAutofit/>
          </a:bodyPr>
          <a:lstStyle/>
          <a:p>
            <a:pPr lvl="0"/>
            <a:r>
              <a:rPr lang="de-DE" dirty="0"/>
              <a:t>Einführung</a:t>
            </a:r>
          </a:p>
          <a:p>
            <a:pPr lvl="0"/>
            <a:r>
              <a:rPr lang="de-DE" dirty="0"/>
              <a:t>Perspektive eines Statistischen (Landes-)Amtes</a:t>
            </a:r>
          </a:p>
          <a:p>
            <a:pPr lvl="0"/>
            <a:r>
              <a:rPr lang="de-DE" dirty="0"/>
              <a:t>Forschungsdatenzentren als Schnittstelle zur Wissenschaft</a:t>
            </a:r>
          </a:p>
          <a:p>
            <a:pPr lvl="0"/>
            <a:r>
              <a:rPr lang="de-DE" dirty="0" err="1"/>
              <a:t>RatSWD</a:t>
            </a:r>
            <a:r>
              <a:rPr lang="de-DE" dirty="0"/>
              <a:t> – Arbeitsschwerpunkte und Erreichtes </a:t>
            </a:r>
          </a:p>
          <a:p>
            <a:pPr lvl="0"/>
            <a:r>
              <a:rPr lang="de-DE" dirty="0"/>
              <a:t>Herausforderungen für die nächsten Jahre</a:t>
            </a:r>
          </a:p>
          <a:p>
            <a:pPr lvl="0"/>
            <a:r>
              <a:rPr lang="de-DE" dirty="0"/>
              <a:t>Fazit und Ausblick</a:t>
            </a:r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58EB1CA-35F0-440D-B8BF-FF1506A96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6DDEF-6F62-4E10-A7D9-534B7EFA16E6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0503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2F269C-A2D4-4532-A065-D3F0B5D21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Einführung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BAA7CCC-D027-4A91-8FE7-35C9BF27C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908000"/>
            <a:ext cx="10800000" cy="4362172"/>
          </a:xfrm>
        </p:spPr>
        <p:txBody>
          <a:bodyPr>
            <a:normAutofit/>
          </a:bodyPr>
          <a:lstStyle/>
          <a:p>
            <a:r>
              <a:rPr lang="de-DE" sz="2200" dirty="0"/>
              <a:t>Zukunft hat immer Herkunft</a:t>
            </a:r>
          </a:p>
          <a:p>
            <a:endParaRPr lang="de-DE" sz="2200" dirty="0"/>
          </a:p>
          <a:p>
            <a:r>
              <a:rPr lang="de-DE" sz="2200" dirty="0"/>
              <a:t>Datenzugang der Wissenschaft zur amtlichen Statistik – von einer analogen in eine digitale Welt</a:t>
            </a:r>
          </a:p>
          <a:p>
            <a:endParaRPr lang="de-DE" sz="2200" dirty="0"/>
          </a:p>
          <a:p>
            <a:r>
              <a:rPr lang="de-DE" sz="2200" dirty="0"/>
              <a:t>Gründung des </a:t>
            </a:r>
            <a:r>
              <a:rPr lang="de-DE" sz="2200" dirty="0" err="1"/>
              <a:t>RatSWD</a:t>
            </a:r>
            <a:r>
              <a:rPr lang="de-DE" sz="2200" dirty="0"/>
              <a:t> 2004 als Reaktion auf Unzulänglichkeiten der informationellen Infrastruktur in den Sozial- und Wirtschaftswissenschaften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479927B-1E6A-4A12-ADC1-8BB639C41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6DDEF-6F62-4E10-A7D9-534B7EFA16E6}" type="slidenum">
              <a:rPr lang="de-DE" smtClean="0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04626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529C2582-D1D2-4663-B00E-82F2BA5EA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2800" dirty="0"/>
              <a:t>Perspektive eines Statistischen (Landes-)Amtes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3D42CCE6-4DF1-426A-8896-AA1BFFEE4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2098221"/>
            <a:ext cx="10800000" cy="4324803"/>
          </a:xfrm>
        </p:spPr>
        <p:txBody>
          <a:bodyPr>
            <a:normAutofit fontScale="92500" lnSpcReduction="10000"/>
          </a:bodyPr>
          <a:lstStyle/>
          <a:p>
            <a:r>
              <a:rPr lang="de-DE" dirty="0">
                <a:latin typeface="+mn-lt"/>
                <a:cs typeface="Segoe UI Semibold" panose="020B0702040204020203" pitchFamily="34" charset="0"/>
              </a:rPr>
              <a:t>Datenlieferant für Gesellschaft, Politik, Wirtschaft und Wissenschaft</a:t>
            </a:r>
            <a:endParaRPr lang="de-DE" dirty="0">
              <a:latin typeface="+mn-lt"/>
            </a:endParaRPr>
          </a:p>
          <a:p>
            <a:r>
              <a:rPr lang="de-DE" dirty="0">
                <a:latin typeface="+mn-lt"/>
                <a:cs typeface="Segoe UI Semibold" panose="020B0702040204020203" pitchFamily="34" charset="0"/>
              </a:rPr>
              <a:t>Informationelle Selbstbestimmung und Statistikgeheimnis</a:t>
            </a:r>
            <a:endParaRPr lang="de-DE" dirty="0">
              <a:latin typeface="+mn-lt"/>
            </a:endParaRPr>
          </a:p>
          <a:p>
            <a:r>
              <a:rPr lang="de-DE" dirty="0">
                <a:latin typeface="+mn-lt"/>
                <a:cs typeface="Segoe UI Semibold" panose="020B0702040204020203" pitchFamily="34" charset="0"/>
              </a:rPr>
              <a:t>Statistikgeheimnis in einer datengetriebenen Welt</a:t>
            </a:r>
            <a:endParaRPr lang="de-DE" dirty="0">
              <a:latin typeface="+mn-lt"/>
            </a:endParaRPr>
          </a:p>
          <a:p>
            <a:r>
              <a:rPr lang="de-DE" dirty="0">
                <a:latin typeface="+mn-lt"/>
                <a:cs typeface="Segoe UI Semibold" panose="020B0702040204020203" pitchFamily="34" charset="0"/>
              </a:rPr>
              <a:t>Bessere Abstimmung des Datenangebotes der amtlichen Statistik mit der Wissenschaft:</a:t>
            </a:r>
          </a:p>
          <a:p>
            <a:pPr lvl="1"/>
            <a:r>
              <a:rPr lang="de-DE" sz="2500" dirty="0">
                <a:latin typeface="+mn-lt"/>
                <a:cs typeface="Segoe UI Semibold" panose="020B0702040204020203" pitchFamily="34" charset="0"/>
              </a:rPr>
              <a:t>Möglichkeiten der Nach- und Mehrfachnutzung</a:t>
            </a:r>
            <a:endParaRPr lang="de-DE" dirty="0">
              <a:latin typeface="+mn-lt"/>
            </a:endParaRPr>
          </a:p>
          <a:p>
            <a:pPr lvl="1"/>
            <a:r>
              <a:rPr lang="de-DE" sz="2500" dirty="0">
                <a:latin typeface="+mn-lt"/>
                <a:cs typeface="Segoe UI Semibold" panose="020B0702040204020203" pitchFamily="34" charset="0"/>
              </a:rPr>
              <a:t>Einheitlichere Definitionen</a:t>
            </a:r>
            <a:endParaRPr lang="de-DE" dirty="0">
              <a:latin typeface="+mn-lt"/>
            </a:endParaRPr>
          </a:p>
          <a:p>
            <a:pPr lvl="1"/>
            <a:r>
              <a:rPr lang="de-DE" sz="2500" dirty="0">
                <a:latin typeface="+mn-lt"/>
                <a:cs typeface="Segoe UI Semibold" panose="020B0702040204020203" pitchFamily="34" charset="0"/>
              </a:rPr>
              <a:t>Entlastung der </a:t>
            </a:r>
            <a:r>
              <a:rPr lang="de-DE" sz="2500" dirty="0" err="1">
                <a:latin typeface="+mn-lt"/>
                <a:cs typeface="Segoe UI Semibold" panose="020B0702040204020203" pitchFamily="34" charset="0"/>
              </a:rPr>
              <a:t>Auskunftgebenden</a:t>
            </a:r>
            <a:endParaRPr lang="de-DE" sz="2500" dirty="0">
              <a:latin typeface="+mn-lt"/>
              <a:cs typeface="Segoe UI Semibold" panose="020B0702040204020203" pitchFamily="34" charset="0"/>
            </a:endParaRPr>
          </a:p>
          <a:p>
            <a:pPr lvl="1"/>
            <a:r>
              <a:rPr lang="de-DE" sz="2500" dirty="0">
                <a:latin typeface="+mn-lt"/>
                <a:cs typeface="Segoe UI Semibold" panose="020B0702040204020203" pitchFamily="34" charset="0"/>
              </a:rPr>
              <a:t>Ressourceneinsparung</a:t>
            </a:r>
            <a:endParaRPr lang="de-DE" dirty="0">
              <a:latin typeface="+mn-lt"/>
            </a:endParaRP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D2D91A7A-49D3-4934-85E7-DAEFBE104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6DDEF-6F62-4E10-A7D9-534B7EFA16E6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3028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529C2582-D1D2-4663-B00E-82F2BA5EA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2800" dirty="0"/>
              <a:t>Forschungsdatenzentren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3D42CCE6-4DF1-426A-8896-AA1BFFEE4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2098221"/>
            <a:ext cx="10800000" cy="4324803"/>
          </a:xfrm>
        </p:spPr>
        <p:txBody>
          <a:bodyPr>
            <a:normAutofit lnSpcReduction="10000"/>
          </a:bodyPr>
          <a:lstStyle/>
          <a:p>
            <a:r>
              <a:rPr lang="de-DE" dirty="0">
                <a:latin typeface="+mn-lt"/>
                <a:cs typeface="Segoe UI Semibold" panose="020B0702040204020203" pitchFamily="34" charset="0"/>
              </a:rPr>
              <a:t>Seit 2002 Schnittstelle zur Wissenschaft</a:t>
            </a:r>
          </a:p>
          <a:p>
            <a:r>
              <a:rPr lang="de-DE" dirty="0">
                <a:latin typeface="+mn-lt"/>
                <a:cs typeface="Segoe UI Semibold" panose="020B0702040204020203" pitchFamily="34" charset="0"/>
              </a:rPr>
              <a:t>FDZ der Statistischen Landesämter: 19 Standorte + FDZ Bund</a:t>
            </a:r>
            <a:endParaRPr lang="de-DE" dirty="0">
              <a:latin typeface="+mn-lt"/>
            </a:endParaRPr>
          </a:p>
          <a:p>
            <a:r>
              <a:rPr lang="de-DE" dirty="0">
                <a:latin typeface="+mn-lt"/>
                <a:cs typeface="Segoe UI Semibold" panose="020B0702040204020203" pitchFamily="34" charset="0"/>
              </a:rPr>
              <a:t>Datenbereitstellung zeitaufwändig, zum Teil langwierige Prozesse</a:t>
            </a:r>
          </a:p>
          <a:p>
            <a:r>
              <a:rPr lang="en-US" dirty="0" err="1">
                <a:latin typeface="+mn-lt"/>
                <a:cs typeface="Segoe UI Semibold" panose="020B0702040204020203" pitchFamily="34" charset="0"/>
              </a:rPr>
              <a:t>Neubewertung</a:t>
            </a:r>
            <a:r>
              <a:rPr lang="en-US" dirty="0">
                <a:latin typeface="+mn-lt"/>
                <a:cs typeface="Segoe UI Semibold" panose="020B0702040204020203" pitchFamily="34" charset="0"/>
              </a:rPr>
              <a:t> der s</a:t>
            </a:r>
            <a:r>
              <a:rPr lang="de-DE" dirty="0" err="1">
                <a:latin typeface="+mn-lt"/>
                <a:cs typeface="Segoe UI Semibold" panose="020B0702040204020203" pitchFamily="34" charset="0"/>
              </a:rPr>
              <a:t>tatistischen</a:t>
            </a:r>
            <a:r>
              <a:rPr lang="de-DE" dirty="0">
                <a:latin typeface="+mn-lt"/>
                <a:cs typeface="Segoe UI Semibold" panose="020B0702040204020203" pitchFamily="34" charset="0"/>
              </a:rPr>
              <a:t> Geheimhaltung</a:t>
            </a:r>
          </a:p>
          <a:p>
            <a:r>
              <a:rPr lang="en-US" dirty="0" err="1">
                <a:latin typeface="+mn-lt"/>
                <a:cs typeface="Segoe UI Semibold" panose="020B0702040204020203" pitchFamily="34" charset="0"/>
              </a:rPr>
              <a:t>Erweiterung</a:t>
            </a:r>
            <a:r>
              <a:rPr lang="en-US" dirty="0">
                <a:latin typeface="+mn-lt"/>
                <a:cs typeface="Segoe UI Semibold" panose="020B0702040204020203" pitchFamily="34" charset="0"/>
              </a:rPr>
              <a:t> der </a:t>
            </a:r>
            <a:r>
              <a:rPr lang="en-US" dirty="0" err="1">
                <a:latin typeface="+mn-lt"/>
                <a:cs typeface="Segoe UI Semibold" panose="020B0702040204020203" pitchFamily="34" charset="0"/>
              </a:rPr>
              <a:t>Zusammenführungsregeln</a:t>
            </a:r>
            <a:r>
              <a:rPr lang="en-US" dirty="0">
                <a:latin typeface="+mn-lt"/>
                <a:cs typeface="Segoe UI Semibold" panose="020B0702040204020203" pitchFamily="34" charset="0"/>
              </a:rPr>
              <a:t> </a:t>
            </a:r>
            <a:r>
              <a:rPr lang="en-US" dirty="0" err="1">
                <a:latin typeface="+mn-lt"/>
                <a:cs typeface="Segoe UI Semibold" panose="020B0702040204020203" pitchFamily="34" charset="0"/>
              </a:rPr>
              <a:t>bei</a:t>
            </a:r>
            <a:r>
              <a:rPr lang="en-US" dirty="0">
                <a:latin typeface="+mn-lt"/>
                <a:cs typeface="Segoe UI Semibold" panose="020B0702040204020203" pitchFamily="34" charset="0"/>
              </a:rPr>
              <a:t> der </a:t>
            </a:r>
            <a:r>
              <a:rPr lang="en-US" dirty="0" err="1">
                <a:latin typeface="+mn-lt"/>
                <a:cs typeface="Segoe UI Semibold" panose="020B0702040204020203" pitchFamily="34" charset="0"/>
              </a:rPr>
              <a:t>Datenverknüpfung</a:t>
            </a:r>
            <a:endParaRPr lang="de-DE" dirty="0">
              <a:latin typeface="+mn-lt"/>
              <a:cs typeface="Segoe UI Semibold" panose="020B0702040204020203" pitchFamily="34" charset="0"/>
            </a:endParaRPr>
          </a:p>
          <a:p>
            <a:r>
              <a:rPr lang="de-DE" dirty="0">
                <a:latin typeface="+mn-lt"/>
                <a:cs typeface="Segoe UI Semibold" panose="020B0702040204020203" pitchFamily="34" charset="0"/>
              </a:rPr>
              <a:t>Remote Access als neuer Zugangsweg </a:t>
            </a:r>
          </a:p>
          <a:p>
            <a:pPr lvl="1"/>
            <a:r>
              <a:rPr lang="de-DE" dirty="0">
                <a:latin typeface="+mn-lt"/>
                <a:cs typeface="Segoe UI Semibold" panose="020B0702040204020203" pitchFamily="34" charset="0"/>
              </a:rPr>
              <a:t>Potential und </a:t>
            </a:r>
            <a:r>
              <a:rPr lang="de-DE" sz="2500" dirty="0">
                <a:latin typeface="+mn-lt"/>
                <a:cs typeface="Segoe UI Semibold" panose="020B0702040204020203" pitchFamily="34" charset="0"/>
              </a:rPr>
              <a:t>Finanzierung</a:t>
            </a:r>
            <a:endParaRPr lang="de-DE" dirty="0">
              <a:latin typeface="+mn-lt"/>
            </a:endParaRP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D2D91A7A-49D3-4934-85E7-DAEFBE104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6DDEF-6F62-4E10-A7D9-534B7EFA16E6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4348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61A3508-FC07-4687-8035-8DA655CA7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6DDEF-6F62-4E10-A7D9-534B7EFA16E6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22896F06-AD5B-4F46-A811-E1B7F4E409A8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20000" y="2353682"/>
            <a:ext cx="5220000" cy="4069343"/>
          </a:xfrm>
        </p:spPr>
        <p:txBody>
          <a:bodyPr/>
          <a:lstStyle/>
          <a:p>
            <a:r>
              <a:rPr lang="de-DE" sz="2200" dirty="0"/>
              <a:t>seit 2004 unabhängiger Beirat der Bundesregierung</a:t>
            </a:r>
          </a:p>
          <a:p>
            <a:r>
              <a:rPr lang="de-DE" sz="2200" dirty="0"/>
              <a:t>10 durch Wahl vorgeschlagene Mitglieder aus der </a:t>
            </a:r>
            <a:br>
              <a:rPr lang="de-DE" sz="2200" dirty="0"/>
            </a:br>
            <a:r>
              <a:rPr lang="de-DE" sz="2200" dirty="0"/>
              <a:t>Wissenschaft und 10 Mitglieder der Datenproduktion</a:t>
            </a:r>
          </a:p>
          <a:p>
            <a:endParaRPr lang="de-DE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12B9136-52B3-49BD-B273-C2173C73CC5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de-DE" dirty="0"/>
              <a:t>Sensibilisierung für die gesellschaftliche Relevanz von Forschungsdaten und ihrer Zugänglichkeit</a:t>
            </a:r>
          </a:p>
          <a:p>
            <a:r>
              <a:rPr lang="de-DE" dirty="0"/>
              <a:t>Wissenschaftsfreundliche rechtliche Rahmenbedingungen für empirische Forschung</a:t>
            </a:r>
          </a:p>
          <a:p>
            <a:pPr lvl="0"/>
            <a:r>
              <a:rPr lang="de-DE" dirty="0"/>
              <a:t>Standardsetzung und Weiterentwicklung des datenschutzkonformen, nutzerfreund-</a:t>
            </a:r>
            <a:r>
              <a:rPr lang="de-DE" dirty="0" err="1"/>
              <a:t>lichen</a:t>
            </a:r>
            <a:r>
              <a:rPr lang="de-DE" dirty="0"/>
              <a:t> Zugangs zu Forschungsdaten</a:t>
            </a:r>
          </a:p>
          <a:p>
            <a:pPr lvl="0"/>
            <a:r>
              <a:rPr lang="de-DE" dirty="0"/>
              <a:t>Erweiterung des dezentralen Netzwerkes der Forschungsdatenzentren</a:t>
            </a: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4C6301B0-31B4-456D-A1A7-83AE4C3CA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Rat für Sozial- und Wirtschaftsdaten (RatSWD)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D73A45F1-D9E6-4F50-978D-813C7843C6A7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279299" y="1769496"/>
            <a:ext cx="5253593" cy="429204"/>
          </a:xfrm>
        </p:spPr>
        <p:txBody>
          <a:bodyPr/>
          <a:lstStyle/>
          <a:p>
            <a:r>
              <a:rPr lang="de-DE" dirty="0"/>
              <a:t>Übergreifende Ziele</a:t>
            </a:r>
          </a:p>
        </p:txBody>
      </p:sp>
    </p:spTree>
    <p:extLst>
      <p:ext uri="{BB962C8B-B14F-4D97-AF65-F5344CB8AC3E}">
        <p14:creationId xmlns:p14="http://schemas.microsoft.com/office/powerpoint/2010/main" val="3309761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8217C9-8993-4CFA-BD64-80E44D814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RatSWD – bisherige Themenschwerpunkte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957578F-CA47-4BD1-BE5F-7D38E60154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8549" y="1908000"/>
            <a:ext cx="5052151" cy="2239457"/>
          </a:xfrm>
        </p:spPr>
        <p:txBody>
          <a:bodyPr>
            <a:normAutofit/>
          </a:bodyPr>
          <a:lstStyle/>
          <a:p>
            <a:r>
              <a:rPr lang="de-DE" sz="17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2008-2011</a:t>
            </a:r>
          </a:p>
          <a:p>
            <a:pPr marL="378900" lvl="0" indent="-342900">
              <a:buFont typeface="Wingdings" panose="05000000000000000000" pitchFamily="2" charset="2"/>
              <a:buChar char="§"/>
            </a:pPr>
            <a:r>
              <a:rPr lang="de-DE" sz="1700" dirty="0"/>
              <a:t>Georeferenzierung von Daten</a:t>
            </a:r>
          </a:p>
          <a:p>
            <a:pPr marL="378900" lvl="0" indent="-342900">
              <a:buFont typeface="Wingdings" panose="05000000000000000000" pitchFamily="2" charset="2"/>
              <a:buChar char="§"/>
            </a:pPr>
            <a:r>
              <a:rPr lang="de-DE" sz="1700" dirty="0"/>
              <a:t>Zukunftsweisende Datenzugangsverfahren</a:t>
            </a:r>
          </a:p>
          <a:p>
            <a:pPr marL="378900" lvl="0" indent="-342900">
              <a:buFont typeface="Wingdings" panose="05000000000000000000" pitchFamily="2" charset="2"/>
              <a:buChar char="§"/>
            </a:pPr>
            <a:r>
              <a:rPr lang="de-DE" sz="1700" dirty="0"/>
              <a:t>Begleitung der Vorbereitungen zum Zensus 2011</a:t>
            </a:r>
          </a:p>
          <a:p>
            <a:endParaRPr lang="de-DE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3539267B-B970-41DB-86C0-A7D6F2DEF5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8549" y="4307076"/>
            <a:ext cx="5052151" cy="2550924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30000"/>
              </a:lnSpc>
            </a:pPr>
            <a:r>
              <a:rPr lang="de-DE" sz="27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2011-2014</a:t>
            </a:r>
          </a:p>
          <a:p>
            <a:pPr marL="378900" lvl="0" indent="-342900">
              <a:buFont typeface="Wingdings" panose="05000000000000000000" pitchFamily="2" charset="2"/>
              <a:buChar char="§"/>
            </a:pPr>
            <a:r>
              <a:rPr lang="de-DE" sz="2700" dirty="0"/>
              <a:t>Langzeitarchivierung von Forschungsdaten</a:t>
            </a:r>
          </a:p>
          <a:p>
            <a:pPr marL="378900" lvl="0" indent="-342900">
              <a:buFont typeface="Wingdings" panose="05000000000000000000" pitchFamily="2" charset="2"/>
              <a:buChar char="§"/>
            </a:pPr>
            <a:r>
              <a:rPr lang="de-DE" sz="2700" dirty="0"/>
              <a:t>Archivierung und Datenschutz in der qualitativen Sozialforschung</a:t>
            </a:r>
          </a:p>
          <a:p>
            <a:pPr marL="378900" lvl="0" indent="-342900">
              <a:buFont typeface="Wingdings" panose="05000000000000000000" pitchFamily="2" charset="2"/>
              <a:buChar char="§"/>
            </a:pPr>
            <a:r>
              <a:rPr lang="de-DE" sz="2700" dirty="0"/>
              <a:t>Qualitätsstandards von Erhebungsinstrumenten</a:t>
            </a:r>
          </a:p>
          <a:p>
            <a:pPr marL="378900" lvl="0" indent="-342900">
              <a:buFont typeface="Wingdings" panose="05000000000000000000" pitchFamily="2" charset="2"/>
              <a:buChar char="§"/>
            </a:pPr>
            <a:r>
              <a:rPr lang="de-DE" sz="2700" dirty="0"/>
              <a:t>Europäische Entwicklungen der Forschungsdateninfrastruktur</a:t>
            </a:r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1416EE9-ACBF-433B-BD51-4792B41B5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6DDEF-6F62-4E10-A7D9-534B7EFA16E6}" type="slidenum">
              <a:rPr lang="de-DE" smtClean="0"/>
              <a:t>7</a:t>
            </a:fld>
            <a:endParaRPr lang="de-DE" dirty="0"/>
          </a:p>
        </p:txBody>
      </p:sp>
      <p:sp>
        <p:nvSpPr>
          <p:cNvPr id="7" name="Inhaltsplatzhalter 4">
            <a:extLst>
              <a:ext uri="{FF2B5EF4-FFF2-40B4-BE49-F238E27FC236}">
                <a16:creationId xmlns:a16="http://schemas.microsoft.com/office/drawing/2014/main" id="{D2C61CFD-3677-41D6-ABAA-627EC1E322DB}"/>
              </a:ext>
            </a:extLst>
          </p:cNvPr>
          <p:cNvSpPr txBox="1">
            <a:spLocks/>
          </p:cNvSpPr>
          <p:nvPr/>
        </p:nvSpPr>
        <p:spPr>
          <a:xfrm>
            <a:off x="5910943" y="1892889"/>
            <a:ext cx="5949717" cy="2638289"/>
          </a:xfrm>
          <a:prstGeom prst="rect">
            <a:avLst/>
          </a:prstGeom>
        </p:spPr>
        <p:txBody>
          <a:bodyPr vert="horz" lIns="0" tIns="0" rIns="0" bIns="0" rtlCol="0">
            <a:normAutofit fontScale="62500" lnSpcReduction="20000"/>
          </a:bodyPr>
          <a:lstStyle>
            <a:lvl1pPr marL="3600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>
                <a:schemeClr val="accent2"/>
              </a:buClr>
              <a:buFontTx/>
              <a:buNone/>
              <a:defRPr sz="24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738000" indent="-30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lang="de-DE" sz="24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1143000" indent="-252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de-DE" sz="27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2014-2017</a:t>
            </a:r>
          </a:p>
          <a:p>
            <a:pPr marL="3789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de-DE" sz="2700" dirty="0"/>
              <a:t>Forschungsethische Grundsätze und Prüfverfahren</a:t>
            </a:r>
          </a:p>
          <a:p>
            <a:pPr marL="3789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de-DE" sz="2700" dirty="0"/>
              <a:t>Qualitätssicherung der Forschungsdateninfrastruktur</a:t>
            </a:r>
          </a:p>
          <a:p>
            <a:pPr marL="3789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de-DE" sz="2700" dirty="0"/>
              <a:t>Nutzungsorientierte Empfehlungen zum Datenschutz</a:t>
            </a:r>
          </a:p>
          <a:p>
            <a:pPr marL="378900" lvl="0" indent="-342900">
              <a:buFont typeface="Wingdings" panose="05000000000000000000" pitchFamily="2" charset="2"/>
              <a:buChar char="§"/>
            </a:pPr>
            <a:r>
              <a:rPr lang="de-DE" sz="2700" dirty="0"/>
              <a:t>Wissenschaftliche Leitlinien für Volkszählungen und Panelbefragungen</a:t>
            </a:r>
          </a:p>
          <a:p>
            <a:pPr marL="378900" lvl="0" indent="-342900">
              <a:buFont typeface="Wingdings" panose="05000000000000000000" pitchFamily="2" charset="2"/>
              <a:buChar char="§"/>
            </a:pPr>
            <a:r>
              <a:rPr lang="de-DE" sz="2700" dirty="0"/>
              <a:t>Nationale und internationale Vernetzung</a:t>
            </a:r>
          </a:p>
          <a:p>
            <a:pPr marL="3789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de-DE" sz="2000" dirty="0"/>
          </a:p>
          <a:p>
            <a:endParaRPr lang="de-DE" dirty="0"/>
          </a:p>
        </p:txBody>
      </p:sp>
      <p:sp>
        <p:nvSpPr>
          <p:cNvPr id="8" name="Inhaltsplatzhalter 4">
            <a:extLst>
              <a:ext uri="{FF2B5EF4-FFF2-40B4-BE49-F238E27FC236}">
                <a16:creationId xmlns:a16="http://schemas.microsoft.com/office/drawing/2014/main" id="{63A99012-3AFD-4233-A954-422D387D211D}"/>
              </a:ext>
            </a:extLst>
          </p:cNvPr>
          <p:cNvSpPr txBox="1">
            <a:spLocks/>
          </p:cNvSpPr>
          <p:nvPr/>
        </p:nvSpPr>
        <p:spPr>
          <a:xfrm>
            <a:off x="5910943" y="4471047"/>
            <a:ext cx="6015031" cy="2254568"/>
          </a:xfrm>
          <a:prstGeom prst="rect">
            <a:avLst/>
          </a:prstGeom>
        </p:spPr>
        <p:txBody>
          <a:bodyPr vert="horz" lIns="0" tIns="0" rIns="0" bIns="0" rtlCol="0">
            <a:normAutofit fontScale="70000" lnSpcReduction="20000"/>
          </a:bodyPr>
          <a:lstStyle>
            <a:lvl1pPr marL="3600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>
                <a:schemeClr val="accent2"/>
              </a:buClr>
              <a:buFontTx/>
              <a:buNone/>
              <a:defRPr sz="24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738000" indent="-30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lang="de-DE" sz="24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1143000" indent="-252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2017-2020</a:t>
            </a:r>
          </a:p>
          <a:p>
            <a:pPr marL="378900" lvl="0" indent="-342900">
              <a:buFont typeface="Wingdings" panose="05000000000000000000" pitchFamily="2" charset="2"/>
              <a:buChar char="§"/>
            </a:pPr>
            <a:r>
              <a:rPr lang="de-DE" dirty="0"/>
              <a:t>Konsolidierung und Weiterentwicklung der Forschungsdateninfrastruktur</a:t>
            </a:r>
          </a:p>
          <a:p>
            <a:pPr marL="378900" lvl="0" indent="-342900">
              <a:buFont typeface="Wingdings" panose="05000000000000000000" pitchFamily="2" charset="2"/>
              <a:buChar char="§"/>
            </a:pPr>
            <a:r>
              <a:rPr lang="de-DE" dirty="0"/>
              <a:t>Digitalisierung in der Datenerhebung und -bereitstellung</a:t>
            </a:r>
          </a:p>
          <a:p>
            <a:pPr marL="378900" lvl="0" indent="-342900">
              <a:buFont typeface="Wingdings" panose="05000000000000000000" pitchFamily="2" charset="2"/>
              <a:buChar char="§"/>
            </a:pPr>
            <a:r>
              <a:rPr lang="de-DE" dirty="0"/>
              <a:t>Zugangswege zu Daten der amtlichen Statistik und Big Data schaffen und vereinfachen</a:t>
            </a:r>
          </a:p>
          <a:p>
            <a:pPr marL="3789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de-DE" sz="20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6255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7E2280-F964-4A88-884E-10D8A6C59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RatSWD – Erreichtes 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48B9943-1E4C-416A-9FA6-144A229C7F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Empfehlungen zur Weiterentwicklung der Dateninfrastruktur</a:t>
            </a:r>
          </a:p>
          <a:p>
            <a:r>
              <a:rPr lang="de-DE" dirty="0"/>
              <a:t>Beratung von Wissenschaft und Politik</a:t>
            </a:r>
          </a:p>
          <a:p>
            <a:r>
              <a:rPr lang="de-DE" dirty="0"/>
              <a:t>Bestandsaufnahme rechtlicher und technischer Entwicklungen</a:t>
            </a:r>
          </a:p>
          <a:p>
            <a:endParaRPr lang="de-DE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r>
              <a:rPr lang="de-DE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KonsortSWD</a:t>
            </a:r>
            <a:r>
              <a:rPr lang="de-DE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– NFDI4Society: </a:t>
            </a:r>
            <a:r>
              <a:rPr lang="de-DE" dirty="0"/>
              <a:t>seit 2020 Teil von </a:t>
            </a:r>
            <a:r>
              <a:rPr lang="de-DE" dirty="0" err="1"/>
              <a:t>KonsortSWD</a:t>
            </a:r>
            <a:r>
              <a:rPr lang="de-DE" dirty="0"/>
              <a:t> in der Nationalen Forschungsdateninfrastruktur (NFDI)</a:t>
            </a:r>
          </a:p>
          <a:p>
            <a:endParaRPr lang="de-DE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endParaRPr lang="de-DE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endParaRPr lang="de-DE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52A8F3F-D639-47B8-AA86-3C1C87736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6DDEF-6F62-4E10-A7D9-534B7EFA16E6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6450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7E2280-F964-4A88-884E-10D8A6C59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Beispiel: Forschungsdatengesetz 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48B9943-1E4C-416A-9FA6-144A229C7F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Empfehlungen zur Ausgestaltung, Zulieferung von Bestandsaufnahmen</a:t>
            </a:r>
          </a:p>
          <a:p>
            <a:r>
              <a:rPr lang="de-DE" dirty="0"/>
              <a:t>Beratung von BMBF und Politik</a:t>
            </a:r>
          </a:p>
          <a:p>
            <a:r>
              <a:rPr lang="de-DE" dirty="0"/>
              <a:t>Kritische Sicht u. a. auf Forschungsbegriff und unzureichende Einbindung der FDZ-Infrastruktur</a:t>
            </a:r>
          </a:p>
          <a:p>
            <a:endParaRPr lang="de-DE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endParaRPr lang="de-DE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endParaRPr lang="de-DE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endParaRPr lang="de-DE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52A8F3F-D639-47B8-AA86-3C1C87736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6DDEF-6F62-4E10-A7D9-534B7EFA16E6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121074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0tolw1Zn0ag8Cs9RX0z2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0tolw1Zn0ag8Cs9RX0z2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jua1tGHo0mxryn0IrULJA"/>
</p:tagLst>
</file>

<file path=ppt/theme/theme1.xml><?xml version="1.0" encoding="utf-8"?>
<a:theme xmlns:a="http://schemas.openxmlformats.org/drawingml/2006/main" name="Office">
  <a:themeElements>
    <a:clrScheme name="KonsortSWD">
      <a:dk1>
        <a:srgbClr val="000000"/>
      </a:dk1>
      <a:lt1>
        <a:srgbClr val="FFFFFF"/>
      </a:lt1>
      <a:dk2>
        <a:srgbClr val="494D5C"/>
      </a:dk2>
      <a:lt2>
        <a:srgbClr val="FFFFFF"/>
      </a:lt2>
      <a:accent1>
        <a:srgbClr val="009ED4"/>
      </a:accent1>
      <a:accent2>
        <a:srgbClr val="E73331"/>
      </a:accent2>
      <a:accent3>
        <a:srgbClr val="90BA1E"/>
      </a:accent3>
      <a:accent4>
        <a:srgbClr val="D4EDF9"/>
      </a:accent4>
      <a:accent5>
        <a:srgbClr val="FCDDD3"/>
      </a:accent5>
      <a:accent6>
        <a:srgbClr val="ECF3DA"/>
      </a:accent6>
      <a:hlink>
        <a:srgbClr val="7F7F7F"/>
      </a:hlink>
      <a:folHlink>
        <a:srgbClr val="7F7F7F"/>
      </a:folHlink>
    </a:clrScheme>
    <a:fontScheme name="KonsortSWD">
      <a:majorFont>
        <a:latin typeface="Georgia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orlage_RatSWD_DE_ppt.potx" id="{C9589140-0BC1-4762-AF52-2EBD42199615}" vid="{F511A093-D0A9-4AA8-9D8E-3AB1FB8388B5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Vorlage_RatSWD_DE_ppt</Template>
  <TotalTime>0</TotalTime>
  <Words>669</Words>
  <Application>Microsoft Office PowerPoint</Application>
  <PresentationFormat>Breitbild</PresentationFormat>
  <Paragraphs>125</Paragraphs>
  <Slides>12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9" baseType="lpstr">
      <vt:lpstr>Arial</vt:lpstr>
      <vt:lpstr>Calibri</vt:lpstr>
      <vt:lpstr>Georgia</vt:lpstr>
      <vt:lpstr>Segoe UI</vt:lpstr>
      <vt:lpstr>Segoe UI Semibold</vt:lpstr>
      <vt:lpstr>Wingdings</vt:lpstr>
      <vt:lpstr>Office</vt:lpstr>
      <vt:lpstr>Demographie und amtliche Statistik – Perspektiven und Potentiale der Zusammenarbeit</vt:lpstr>
      <vt:lpstr>Gliederung</vt:lpstr>
      <vt:lpstr>Einführung</vt:lpstr>
      <vt:lpstr>Perspektive eines Statistischen (Landes-)Amtes</vt:lpstr>
      <vt:lpstr>Forschungsdatenzentren</vt:lpstr>
      <vt:lpstr>Rat für Sozial- und Wirtschaftsdaten (RatSWD)</vt:lpstr>
      <vt:lpstr>RatSWD – bisherige Themenschwerpunkte</vt:lpstr>
      <vt:lpstr>RatSWD – Erreichtes </vt:lpstr>
      <vt:lpstr>Beispiel: Forschungsdatengesetz </vt:lpstr>
      <vt:lpstr>Herausforderungen des RatSWD für die nächsten Jahre </vt:lpstr>
      <vt:lpstr>Fazit und Ausblick</vt:lpstr>
      <vt:lpstr>Vielen Dank für Ihre Aufmerksamkeit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RatSWD Vorlage Folien </dc:title>
  <dc:creator>Larissa Obst</dc:creator>
  <cp:keywords>KonsortSWD;Kick-Off;Präsentation</cp:keywords>
  <cp:lastModifiedBy>Rigbers, Anke (STL)</cp:lastModifiedBy>
  <cp:revision>80</cp:revision>
  <cp:lastPrinted>2025-03-17T07:45:43Z</cp:lastPrinted>
  <dcterms:created xsi:type="dcterms:W3CDTF">2025-03-06T13:42:41Z</dcterms:created>
  <dcterms:modified xsi:type="dcterms:W3CDTF">2025-03-17T08:03:28Z</dcterms:modified>
</cp:coreProperties>
</file>